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ink/ink1.xml" ContentType="application/inkml+xml"/>
  <Override PartName="/ppt/ink/ink2.xml" ContentType="application/inkml+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43"/>
  </p:notesMasterIdLst>
  <p:sldIdLst>
    <p:sldId id="304" r:id="rId3"/>
    <p:sldId id="256" r:id="rId4"/>
    <p:sldId id="257" r:id="rId5"/>
    <p:sldId id="270" r:id="rId6"/>
    <p:sldId id="271" r:id="rId7"/>
    <p:sldId id="272" r:id="rId8"/>
    <p:sldId id="273" r:id="rId9"/>
    <p:sldId id="274" r:id="rId10"/>
    <p:sldId id="281" r:id="rId11"/>
    <p:sldId id="260" r:id="rId12"/>
    <p:sldId id="259" r:id="rId13"/>
    <p:sldId id="261" r:id="rId14"/>
    <p:sldId id="283" r:id="rId15"/>
    <p:sldId id="284" r:id="rId16"/>
    <p:sldId id="262" r:id="rId17"/>
    <p:sldId id="282" r:id="rId18"/>
    <p:sldId id="264" r:id="rId19"/>
    <p:sldId id="266" r:id="rId20"/>
    <p:sldId id="267" r:id="rId21"/>
    <p:sldId id="268" r:id="rId22"/>
    <p:sldId id="269" r:id="rId23"/>
    <p:sldId id="276" r:id="rId24"/>
    <p:sldId id="277" r:id="rId25"/>
    <p:sldId id="278" r:id="rId26"/>
    <p:sldId id="279" r:id="rId27"/>
    <p:sldId id="285" r:id="rId28"/>
    <p:sldId id="286" r:id="rId29"/>
    <p:sldId id="287" r:id="rId30"/>
    <p:sldId id="288" r:id="rId31"/>
    <p:sldId id="258" r:id="rId32"/>
    <p:sldId id="289" r:id="rId33"/>
    <p:sldId id="295" r:id="rId34"/>
    <p:sldId id="263" r:id="rId35"/>
    <p:sldId id="290" r:id="rId36"/>
    <p:sldId id="291" r:id="rId37"/>
    <p:sldId id="265" r:id="rId38"/>
    <p:sldId id="292" r:id="rId39"/>
    <p:sldId id="293" r:id="rId40"/>
    <p:sldId id="294" r:id="rId41"/>
    <p:sldId id="303"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8" autoAdjust="0"/>
    <p:restoredTop sz="94660"/>
  </p:normalViewPr>
  <p:slideViewPr>
    <p:cSldViewPr snapToGrid="0" showGuides="1">
      <p:cViewPr varScale="1">
        <p:scale>
          <a:sx n="57" d="100"/>
          <a:sy n="57" d="100"/>
        </p:scale>
        <p:origin x="1179" y="4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Crowther" userId="bf6701c8e92b5b35" providerId="LiveId" clId="{B43B4F45-4036-46C6-B0C5-9E9DAFB1483C}"/>
    <pc:docChg chg="delSld">
      <pc:chgData name="Chris Crowther" userId="bf6701c8e92b5b35" providerId="LiveId" clId="{B43B4F45-4036-46C6-B0C5-9E9DAFB1483C}" dt="2022-05-09T17:59:13.675" v="6" actId="47"/>
      <pc:docMkLst>
        <pc:docMk/>
      </pc:docMkLst>
      <pc:sldChg chg="del">
        <pc:chgData name="Chris Crowther" userId="bf6701c8e92b5b35" providerId="LiveId" clId="{B43B4F45-4036-46C6-B0C5-9E9DAFB1483C}" dt="2022-05-09T17:59:13.675" v="6" actId="47"/>
        <pc:sldMkLst>
          <pc:docMk/>
          <pc:sldMk cId="4163536504" sldId="296"/>
        </pc:sldMkLst>
      </pc:sldChg>
      <pc:sldChg chg="del">
        <pc:chgData name="Chris Crowther" userId="bf6701c8e92b5b35" providerId="LiveId" clId="{B43B4F45-4036-46C6-B0C5-9E9DAFB1483C}" dt="2022-05-09T17:59:10.914" v="5" actId="47"/>
        <pc:sldMkLst>
          <pc:docMk/>
          <pc:sldMk cId="2064707830" sldId="297"/>
        </pc:sldMkLst>
      </pc:sldChg>
      <pc:sldChg chg="del">
        <pc:chgData name="Chris Crowther" userId="bf6701c8e92b5b35" providerId="LiveId" clId="{B43B4F45-4036-46C6-B0C5-9E9DAFB1483C}" dt="2022-05-09T17:59:07.214" v="0" actId="47"/>
        <pc:sldMkLst>
          <pc:docMk/>
          <pc:sldMk cId="2901321508" sldId="298"/>
        </pc:sldMkLst>
      </pc:sldChg>
      <pc:sldChg chg="del">
        <pc:chgData name="Chris Crowther" userId="bf6701c8e92b5b35" providerId="LiveId" clId="{B43B4F45-4036-46C6-B0C5-9E9DAFB1483C}" dt="2022-05-09T17:59:07.584" v="1" actId="47"/>
        <pc:sldMkLst>
          <pc:docMk/>
          <pc:sldMk cId="731070380" sldId="299"/>
        </pc:sldMkLst>
      </pc:sldChg>
      <pc:sldChg chg="del">
        <pc:chgData name="Chris Crowther" userId="bf6701c8e92b5b35" providerId="LiveId" clId="{B43B4F45-4036-46C6-B0C5-9E9DAFB1483C}" dt="2022-05-09T17:59:07.814" v="2" actId="47"/>
        <pc:sldMkLst>
          <pc:docMk/>
          <pc:sldMk cId="3523232158" sldId="300"/>
        </pc:sldMkLst>
      </pc:sldChg>
      <pc:sldChg chg="del">
        <pc:chgData name="Chris Crowther" userId="bf6701c8e92b5b35" providerId="LiveId" clId="{B43B4F45-4036-46C6-B0C5-9E9DAFB1483C}" dt="2022-05-09T17:59:08.084" v="3" actId="47"/>
        <pc:sldMkLst>
          <pc:docMk/>
          <pc:sldMk cId="3687614303" sldId="301"/>
        </pc:sldMkLst>
      </pc:sldChg>
      <pc:sldChg chg="del">
        <pc:chgData name="Chris Crowther" userId="bf6701c8e92b5b35" providerId="LiveId" clId="{B43B4F45-4036-46C6-B0C5-9E9DAFB1483C}" dt="2022-05-09T17:59:08.264" v="4" actId="47"/>
        <pc:sldMkLst>
          <pc:docMk/>
          <pc:sldMk cId="1067565266" sldId="30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800" b="0" i="0" u="none" strike="noStrike">
                <a:solidFill>
                  <a:srgbClr val="595959"/>
                </a:solidFill>
                <a:latin typeface="Calibri"/>
              </a:defRPr>
            </a:pPr>
            <a:r>
              <a:rPr lang="en-GB" sz="1800" b="0" i="0" u="none" strike="noStrike">
                <a:solidFill>
                  <a:srgbClr val="595959"/>
                </a:solidFill>
                <a:latin typeface="Calibri"/>
              </a:rPr>
              <a:t>Members by age category</a:t>
            </a:r>
          </a:p>
        </c:rich>
      </c:tx>
      <c:layout>
        <c:manualLayout>
          <c:xMode val="edge"/>
          <c:yMode val="edge"/>
          <c:x val="0.21798300000000001"/>
          <c:y val="0"/>
          <c:w val="0.56403400000000004"/>
          <c:h val="0.131412"/>
        </c:manualLayout>
      </c:layout>
      <c:overlay val="1"/>
      <c:spPr>
        <a:noFill/>
        <a:effectLst/>
      </c:spPr>
    </c:title>
    <c:autoTitleDeleted val="0"/>
    <c:plotArea>
      <c:layout>
        <c:manualLayout>
          <c:layoutTarget val="inner"/>
          <c:xMode val="edge"/>
          <c:yMode val="edge"/>
          <c:x val="7.5695200000000004E-2"/>
          <c:y val="0.131412"/>
          <c:w val="0.91930500000000004"/>
          <c:h val="0.58609"/>
        </c:manualLayout>
      </c:layout>
      <c:barChart>
        <c:barDir val="col"/>
        <c:grouping val="stacked"/>
        <c:varyColors val="0"/>
        <c:ser>
          <c:idx val="0"/>
          <c:order val="0"/>
          <c:tx>
            <c:strRef>
              <c:f>Sheet1!$B$1</c:f>
              <c:strCache>
                <c:ptCount val="1"/>
                <c:pt idx="0">
                  <c:v>Female</c:v>
                </c:pt>
              </c:strCache>
            </c:strRef>
          </c:tx>
          <c:spPr>
            <a:solidFill>
              <a:srgbClr val="1895DC"/>
            </a:solidFill>
            <a:ln w="12700" cap="flat">
              <a:noFill/>
              <a:miter lim="400000"/>
            </a:ln>
            <a:effectLst/>
          </c:spPr>
          <c:invertIfNegative val="0"/>
          <c:cat>
            <c:strRef>
              <c:f>Sheet1!$A$2:$A$7</c:f>
              <c:strCache>
                <c:ptCount val="6"/>
                <c:pt idx="0">
                  <c:v>U8</c:v>
                </c:pt>
                <c:pt idx="1">
                  <c:v>U10</c:v>
                </c:pt>
                <c:pt idx="2">
                  <c:v>U12</c:v>
                </c:pt>
                <c:pt idx="3">
                  <c:v>U14</c:v>
                </c:pt>
                <c:pt idx="4">
                  <c:v>U16</c:v>
                </c:pt>
                <c:pt idx="5">
                  <c:v>Jun</c:v>
                </c:pt>
              </c:strCache>
            </c:strRef>
          </c:cat>
          <c:val>
            <c:numRef>
              <c:f>Sheet1!$B$2:$B$7</c:f>
              <c:numCache>
                <c:formatCode>General</c:formatCode>
                <c:ptCount val="6"/>
                <c:pt idx="0">
                  <c:v>4</c:v>
                </c:pt>
                <c:pt idx="1">
                  <c:v>5</c:v>
                </c:pt>
                <c:pt idx="2">
                  <c:v>8</c:v>
                </c:pt>
                <c:pt idx="3">
                  <c:v>7</c:v>
                </c:pt>
                <c:pt idx="4">
                  <c:v>2</c:v>
                </c:pt>
                <c:pt idx="5">
                  <c:v>0</c:v>
                </c:pt>
              </c:numCache>
            </c:numRef>
          </c:val>
          <c:extLst>
            <c:ext xmlns:c16="http://schemas.microsoft.com/office/drawing/2014/chart" uri="{C3380CC4-5D6E-409C-BE32-E72D297353CC}">
              <c16:uniqueId val="{00000000-58A6-453E-A6B4-C52104919D6F}"/>
            </c:ext>
          </c:extLst>
        </c:ser>
        <c:ser>
          <c:idx val="1"/>
          <c:order val="1"/>
          <c:tx>
            <c:strRef>
              <c:f>Sheet1!$C$1</c:f>
              <c:strCache>
                <c:ptCount val="1"/>
                <c:pt idx="0">
                  <c:v>Male</c:v>
                </c:pt>
              </c:strCache>
            </c:strRef>
          </c:tx>
          <c:spPr>
            <a:solidFill>
              <a:srgbClr val="F36D00"/>
            </a:solidFill>
            <a:ln w="12700" cap="flat">
              <a:noFill/>
              <a:miter lim="400000"/>
            </a:ln>
            <a:effectLst/>
          </c:spPr>
          <c:invertIfNegative val="0"/>
          <c:cat>
            <c:strRef>
              <c:f>Sheet1!$A$2:$A$7</c:f>
              <c:strCache>
                <c:ptCount val="6"/>
                <c:pt idx="0">
                  <c:v>U8</c:v>
                </c:pt>
                <c:pt idx="1">
                  <c:v>U10</c:v>
                </c:pt>
                <c:pt idx="2">
                  <c:v>U12</c:v>
                </c:pt>
                <c:pt idx="3">
                  <c:v>U14</c:v>
                </c:pt>
                <c:pt idx="4">
                  <c:v>U16</c:v>
                </c:pt>
                <c:pt idx="5">
                  <c:v>Jun</c:v>
                </c:pt>
              </c:strCache>
            </c:strRef>
          </c:cat>
          <c:val>
            <c:numRef>
              <c:f>Sheet1!$C$2:$C$7</c:f>
              <c:numCache>
                <c:formatCode>General</c:formatCode>
                <c:ptCount val="6"/>
                <c:pt idx="0">
                  <c:v>5</c:v>
                </c:pt>
                <c:pt idx="1">
                  <c:v>17</c:v>
                </c:pt>
                <c:pt idx="2">
                  <c:v>27</c:v>
                </c:pt>
                <c:pt idx="3">
                  <c:v>20</c:v>
                </c:pt>
                <c:pt idx="4">
                  <c:v>13</c:v>
                </c:pt>
                <c:pt idx="5">
                  <c:v>2</c:v>
                </c:pt>
              </c:numCache>
            </c:numRef>
          </c:val>
          <c:extLst>
            <c:ext xmlns:c16="http://schemas.microsoft.com/office/drawing/2014/chart" uri="{C3380CC4-5D6E-409C-BE32-E72D297353CC}">
              <c16:uniqueId val="{00000001-58A6-453E-A6B4-C52104919D6F}"/>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200" b="0" i="0" u="none" strike="noStrike">
                <a:solidFill>
                  <a:srgbClr val="595959"/>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200" b="0" i="0" u="none" strike="noStrike">
                <a:solidFill>
                  <a:srgbClr val="595959"/>
                </a:solidFill>
                <a:latin typeface="Calibri"/>
              </a:defRPr>
            </a:pPr>
            <a:endParaRPr lang="en-US"/>
          </a:p>
        </c:txPr>
        <c:crossAx val="2094734552"/>
        <c:crosses val="autoZero"/>
        <c:crossBetween val="between"/>
        <c:majorUnit val="10"/>
        <c:minorUnit val="5"/>
      </c:valAx>
      <c:spPr>
        <a:noFill/>
        <a:ln w="12700" cap="flat">
          <a:noFill/>
          <a:miter lim="400000"/>
        </a:ln>
        <a:effectLst/>
      </c:spPr>
    </c:plotArea>
    <c:legend>
      <c:legendPos val="b"/>
      <c:layout>
        <c:manualLayout>
          <c:xMode val="edge"/>
          <c:yMode val="edge"/>
          <c:x val="0.34392499999999998"/>
          <c:y val="0.93639499999999998"/>
          <c:w val="0.36141800000000002"/>
          <c:h val="6.3604499999999994E-2"/>
        </c:manualLayout>
      </c:layout>
      <c:overlay val="1"/>
      <c:spPr>
        <a:noFill/>
        <a:ln w="12700" cap="flat">
          <a:noFill/>
          <a:miter lim="400000"/>
        </a:ln>
        <a:effectLst/>
      </c:spPr>
      <c:txPr>
        <a:bodyPr rot="0"/>
        <a:lstStyle/>
        <a:p>
          <a:pPr>
            <a:defRPr sz="1200" b="0" i="0" u="none" strike="noStrike">
              <a:solidFill>
                <a:srgbClr val="595959"/>
              </a:solidFill>
              <a:latin typeface="Calibri"/>
            </a:defRPr>
          </a:pPr>
          <a:endParaRPr lang="en-US"/>
        </a:p>
      </c:txPr>
    </c:legend>
    <c:plotVisOnly val="1"/>
    <c:dispBlanksAs val="gap"/>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800" b="0" i="0" u="none" strike="noStrike">
                <a:solidFill>
                  <a:srgbClr val="595959"/>
                </a:solidFill>
                <a:latin typeface="Calibri"/>
              </a:defRPr>
            </a:pPr>
            <a:r>
              <a:rPr lang="en-GB" sz="1800" b="0" i="0" u="none" strike="noStrike">
                <a:solidFill>
                  <a:srgbClr val="595959"/>
                </a:solidFill>
                <a:latin typeface="Calibri"/>
              </a:rPr>
              <a:t>Members per Coaching Group</a:t>
            </a:r>
          </a:p>
        </c:rich>
      </c:tx>
      <c:layout>
        <c:manualLayout>
          <c:xMode val="edge"/>
          <c:yMode val="edge"/>
          <c:x val="0.146427"/>
          <c:y val="0"/>
          <c:w val="0.70714699999999997"/>
          <c:h val="0.19320100000000001"/>
        </c:manualLayout>
      </c:layout>
      <c:overlay val="1"/>
      <c:spPr>
        <a:noFill/>
        <a:effectLst/>
      </c:spPr>
    </c:title>
    <c:autoTitleDeleted val="0"/>
    <c:plotArea>
      <c:layout>
        <c:manualLayout>
          <c:layoutTarget val="inner"/>
          <c:xMode val="edge"/>
          <c:yMode val="edge"/>
          <c:x val="0.19320100000000001"/>
          <c:y val="0.19320100000000001"/>
          <c:w val="0.61359799999999998"/>
          <c:h val="0.60109800000000002"/>
        </c:manualLayout>
      </c:layout>
      <c:pieChart>
        <c:varyColors val="0"/>
        <c:ser>
          <c:idx val="0"/>
          <c:order val="0"/>
          <c:tx>
            <c:strRef>
              <c:f>Sheet1!$A$2</c:f>
              <c:strCache>
                <c:ptCount val="1"/>
                <c:pt idx="0">
                  <c:v>Total</c:v>
                </c:pt>
              </c:strCache>
            </c:strRef>
          </c:tx>
          <c:spPr>
            <a:solidFill>
              <a:srgbClr val="4472C4"/>
            </a:solidFill>
            <a:ln w="12700" cap="flat">
              <a:noFill/>
              <a:miter lim="400000"/>
            </a:ln>
            <a:effectLst>
              <a:outerShdw blurRad="63500" algn="tl">
                <a:srgbClr val="000000">
                  <a:alpha val="20000"/>
                </a:srgbClr>
              </a:outerShdw>
            </a:effectLst>
          </c:spPr>
          <c:dPt>
            <c:idx val="0"/>
            <c:bubble3D val="0"/>
            <c:extLst>
              <c:ext xmlns:c16="http://schemas.microsoft.com/office/drawing/2014/chart" uri="{C3380CC4-5D6E-409C-BE32-E72D297353CC}">
                <c16:uniqueId val="{00000001-688F-4BC6-BA90-D299E8CAC7E2}"/>
              </c:ext>
            </c:extLst>
          </c:dPt>
          <c:dPt>
            <c:idx val="1"/>
            <c:bubble3D val="0"/>
            <c:spPr>
              <a:solidFill>
                <a:srgbClr val="ED7D31"/>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3-688F-4BC6-BA90-D299E8CAC7E2}"/>
              </c:ext>
            </c:extLst>
          </c:dPt>
          <c:dPt>
            <c:idx val="2"/>
            <c:bubble3D val="0"/>
            <c:spPr>
              <a:solidFill>
                <a:srgbClr val="A5A5A5"/>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5-688F-4BC6-BA90-D299E8CAC7E2}"/>
              </c:ext>
            </c:extLst>
          </c:dPt>
          <c:dPt>
            <c:idx val="3"/>
            <c:bubble3D val="0"/>
            <c:spPr>
              <a:solidFill>
                <a:srgbClr val="FFC000"/>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7-688F-4BC6-BA90-D299E8CAC7E2}"/>
              </c:ext>
            </c:extLst>
          </c:dPt>
          <c:dPt>
            <c:idx val="4"/>
            <c:bubble3D val="0"/>
            <c:spPr>
              <a:solidFill>
                <a:srgbClr val="5B9BD5"/>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9-688F-4BC6-BA90-D299E8CAC7E2}"/>
              </c:ext>
            </c:extLst>
          </c:dPt>
          <c:dPt>
            <c:idx val="5"/>
            <c:bubble3D val="0"/>
            <c:spPr>
              <a:solidFill>
                <a:srgbClr val="70AD47"/>
              </a:solidFill>
              <a:ln w="12700" cap="flat">
                <a:noFill/>
                <a:miter lim="400000"/>
              </a:ln>
              <a:effectLst>
                <a:outerShdw blurRad="63500" algn="tl">
                  <a:srgbClr val="000000">
                    <a:alpha val="20000"/>
                  </a:srgbClr>
                </a:outerShdw>
              </a:effectLst>
            </c:spPr>
            <c:extLst>
              <c:ext xmlns:c16="http://schemas.microsoft.com/office/drawing/2014/chart" uri="{C3380CC4-5D6E-409C-BE32-E72D297353CC}">
                <c16:uniqueId val="{0000000B-688F-4BC6-BA90-D299E8CAC7E2}"/>
              </c:ext>
            </c:extLst>
          </c:dPt>
          <c:dLbls>
            <c:dLbl>
              <c:idx val="0"/>
              <c:numFmt formatCode="0" sourceLinked="0"/>
              <c:spPr/>
              <c:txPr>
                <a:bodyPr/>
                <a:lstStyle/>
                <a:p>
                  <a:pPr>
                    <a:defRPr sz="1300" b="1" i="0" u="none" strike="noStrike">
                      <a:solidFill>
                        <a:srgbClr val="00A2FF"/>
                      </a:solidFill>
                      <a:latin typeface="Helvetica Neue"/>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688F-4BC6-BA90-D299E8CAC7E2}"/>
                </c:ext>
              </c:extLst>
            </c:dLbl>
            <c:dLbl>
              <c:idx val="1"/>
              <c:numFmt formatCode="0" sourceLinked="0"/>
              <c:spPr/>
              <c:txPr>
                <a:bodyPr/>
                <a:lstStyle/>
                <a:p>
                  <a:pPr>
                    <a:defRPr sz="1300" b="1" i="0" u="none" strike="noStrike">
                      <a:solidFill>
                        <a:srgbClr val="16E7CF"/>
                      </a:solidFill>
                      <a:latin typeface="Helvetica Neue"/>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688F-4BC6-BA90-D299E8CAC7E2}"/>
                </c:ext>
              </c:extLst>
            </c:dLbl>
            <c:dLbl>
              <c:idx val="2"/>
              <c:numFmt formatCode="0" sourceLinked="0"/>
              <c:spPr/>
              <c:txPr>
                <a:bodyPr/>
                <a:lstStyle/>
                <a:p>
                  <a:pPr>
                    <a:defRPr sz="1300" b="1" i="0" u="none" strike="noStrike">
                      <a:solidFill>
                        <a:srgbClr val="61D836"/>
                      </a:solidFill>
                      <a:latin typeface="Helvetica Neue"/>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688F-4BC6-BA90-D299E8CAC7E2}"/>
                </c:ext>
              </c:extLst>
            </c:dLbl>
            <c:dLbl>
              <c:idx val="3"/>
              <c:numFmt formatCode="0" sourceLinked="0"/>
              <c:spPr/>
              <c:txPr>
                <a:bodyPr/>
                <a:lstStyle/>
                <a:p>
                  <a:pPr>
                    <a:defRPr sz="1300" b="1" i="0" u="none" strike="noStrike">
                      <a:solidFill>
                        <a:srgbClr val="FAE232"/>
                      </a:solidFill>
                      <a:latin typeface="Helvetica Neue"/>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688F-4BC6-BA90-D299E8CAC7E2}"/>
                </c:ext>
              </c:extLst>
            </c:dLbl>
            <c:dLbl>
              <c:idx val="4"/>
              <c:numFmt formatCode="0" sourceLinked="0"/>
              <c:spPr/>
              <c:txPr>
                <a:bodyPr/>
                <a:lstStyle/>
                <a:p>
                  <a:pPr>
                    <a:defRPr sz="1300" b="1" i="0" u="none" strike="noStrike">
                      <a:solidFill>
                        <a:srgbClr val="FF644E"/>
                      </a:solidFill>
                      <a:latin typeface="Helvetica Neue"/>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688F-4BC6-BA90-D299E8CAC7E2}"/>
                </c:ext>
              </c:extLst>
            </c:dLbl>
            <c:dLbl>
              <c:idx val="5"/>
              <c:numFmt formatCode="0" sourceLinked="0"/>
              <c:spPr/>
              <c:txPr>
                <a:bodyPr/>
                <a:lstStyle/>
                <a:p>
                  <a:pPr>
                    <a:defRPr sz="1300" b="1" i="0" u="none" strike="noStrike">
                      <a:solidFill>
                        <a:srgbClr val="EF5FA7"/>
                      </a:solidFill>
                      <a:latin typeface="Helvetica Neue"/>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B-688F-4BC6-BA90-D299E8CAC7E2}"/>
                </c:ext>
              </c:extLst>
            </c:dLbl>
            <c:numFmt formatCode="0" sourceLinked="0"/>
            <c:spPr>
              <a:noFill/>
              <a:ln>
                <a:noFill/>
              </a:ln>
              <a:effectLst/>
            </c:spPr>
            <c:txPr>
              <a:bodyPr/>
              <a:lstStyle/>
              <a:p>
                <a:pPr>
                  <a:defRPr sz="1300" b="1" i="0" u="none" strike="noStrike">
                    <a:solidFill>
                      <a:srgbClr val="00A2FF"/>
                    </a:solidFill>
                    <a:latin typeface="Helvetica Neue"/>
                  </a:defRPr>
                </a:pPr>
                <a:endParaRPr lang="en-US"/>
              </a:p>
            </c:txPr>
            <c:dLblPos val="outEnd"/>
            <c:showLegendKey val="0"/>
            <c:showVal val="1"/>
            <c:showCatName val="1"/>
            <c:showSerName val="0"/>
            <c:showPercent val="0"/>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Sheet1!$B$1:$G$1</c:f>
              <c:strCache>
                <c:ptCount val="6"/>
                <c:pt idx="0">
                  <c:v>Emperor</c:v>
                </c:pt>
                <c:pt idx="1">
                  <c:v>Imperial</c:v>
                </c:pt>
                <c:pt idx="2">
                  <c:v>Sand</c:v>
                </c:pt>
                <c:pt idx="3">
                  <c:v>Stalker</c:v>
                </c:pt>
                <c:pt idx="4">
                  <c:v>Striped</c:v>
                </c:pt>
                <c:pt idx="5">
                  <c:v>Whip</c:v>
                </c:pt>
              </c:strCache>
            </c:strRef>
          </c:cat>
          <c:val>
            <c:numRef>
              <c:f>Sheet1!$B$2:$G$2</c:f>
              <c:numCache>
                <c:formatCode>General</c:formatCode>
                <c:ptCount val="6"/>
                <c:pt idx="0">
                  <c:v>17</c:v>
                </c:pt>
                <c:pt idx="1">
                  <c:v>15</c:v>
                </c:pt>
                <c:pt idx="2">
                  <c:v>18</c:v>
                </c:pt>
                <c:pt idx="3">
                  <c:v>17</c:v>
                </c:pt>
                <c:pt idx="4">
                  <c:v>21</c:v>
                </c:pt>
                <c:pt idx="5">
                  <c:v>21</c:v>
                </c:pt>
              </c:numCache>
            </c:numRef>
          </c:val>
          <c:extLst>
            <c:ext xmlns:c16="http://schemas.microsoft.com/office/drawing/2014/chart" uri="{C3380CC4-5D6E-409C-BE32-E72D297353CC}">
              <c16:uniqueId val="{0000000C-688F-4BC6-BA90-D299E8CAC7E2}"/>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800" b="0" i="0" u="none" strike="noStrike">
                <a:solidFill>
                  <a:srgbClr val="595959"/>
                </a:solidFill>
                <a:latin typeface="Helvetica Neue"/>
              </a:defRPr>
            </a:pPr>
            <a:r>
              <a:rPr lang="en-GB" sz="1800" b="0" i="0" u="none" strike="noStrike">
                <a:solidFill>
                  <a:srgbClr val="595959"/>
                </a:solidFill>
                <a:latin typeface="Helvetica Neue"/>
              </a:rPr>
              <a:t>Male and Female Members</a:t>
            </a:r>
          </a:p>
        </c:rich>
      </c:tx>
      <c:layout>
        <c:manualLayout>
          <c:xMode val="edge"/>
          <c:yMode val="edge"/>
          <c:x val="0"/>
          <c:y val="0"/>
          <c:w val="1"/>
          <c:h val="0.194271"/>
        </c:manualLayout>
      </c:layout>
      <c:overlay val="1"/>
      <c:spPr>
        <a:noFill/>
        <a:effectLst/>
      </c:spPr>
    </c:title>
    <c:autoTitleDeleted val="0"/>
    <c:plotArea>
      <c:layout>
        <c:manualLayout>
          <c:layoutTarget val="inner"/>
          <c:xMode val="edge"/>
          <c:yMode val="edge"/>
          <c:x val="4.3158000000000002E-2"/>
          <c:y val="0.194271"/>
          <c:w val="0.91368400000000005"/>
          <c:h val="0.60176499999999999"/>
        </c:manualLayout>
      </c:layout>
      <c:pieChart>
        <c:varyColors val="0"/>
        <c:ser>
          <c:idx val="0"/>
          <c:order val="0"/>
          <c:tx>
            <c:strRef>
              <c:f>Sheet1!$A$2</c:f>
              <c:strCache>
                <c:ptCount val="1"/>
                <c:pt idx="0">
                  <c:v>Total</c:v>
                </c:pt>
              </c:strCache>
            </c:strRef>
          </c:tx>
          <c:spPr>
            <a:solidFill>
              <a:srgbClr val="4472C4"/>
            </a:solidFill>
            <a:ln w="19050" cap="flat">
              <a:solidFill>
                <a:srgbClr val="FFFFFF"/>
              </a:solidFill>
              <a:prstDash val="solid"/>
              <a:round/>
            </a:ln>
            <a:effectLst/>
          </c:spPr>
          <c:dPt>
            <c:idx val="0"/>
            <c:bubble3D val="0"/>
            <c:extLst>
              <c:ext xmlns:c16="http://schemas.microsoft.com/office/drawing/2014/chart" uri="{C3380CC4-5D6E-409C-BE32-E72D297353CC}">
                <c16:uniqueId val="{00000001-9CEB-4ACC-974E-6629AD723314}"/>
              </c:ext>
            </c:extLst>
          </c:dPt>
          <c:dPt>
            <c:idx val="1"/>
            <c:bubble3D val="0"/>
            <c:spPr>
              <a:solidFill>
                <a:srgbClr val="ED7D31"/>
              </a:solidFill>
              <a:ln w="19050" cap="flat">
                <a:solidFill>
                  <a:srgbClr val="FFFFFF"/>
                </a:solidFill>
                <a:prstDash val="solid"/>
                <a:round/>
              </a:ln>
              <a:effectLst/>
            </c:spPr>
            <c:extLst>
              <c:ext xmlns:c16="http://schemas.microsoft.com/office/drawing/2014/chart" uri="{C3380CC4-5D6E-409C-BE32-E72D297353CC}">
                <c16:uniqueId val="{00000003-9CEB-4ACC-974E-6629AD723314}"/>
              </c:ext>
            </c:extLst>
          </c:dPt>
          <c:dLbls>
            <c:dLbl>
              <c:idx val="0"/>
              <c:numFmt formatCode="0%" sourceLinked="0"/>
              <c:spPr/>
              <c:txPr>
                <a:bodyPr/>
                <a:lstStyle/>
                <a:p>
                  <a:pPr>
                    <a:defRPr sz="1300" b="0" i="0" u="none" strike="noStrike">
                      <a:solidFill>
                        <a:srgbClr val="404040"/>
                      </a:solidFill>
                      <a:latin typeface="Helvetica Neue"/>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9CEB-4ACC-974E-6629AD723314}"/>
                </c:ext>
              </c:extLst>
            </c:dLbl>
            <c:dLbl>
              <c:idx val="1"/>
              <c:numFmt formatCode="0%" sourceLinked="0"/>
              <c:spPr/>
              <c:txPr>
                <a:bodyPr/>
                <a:lstStyle/>
                <a:p>
                  <a:pPr>
                    <a:defRPr sz="1300" b="0" i="0" u="none" strike="noStrike">
                      <a:solidFill>
                        <a:srgbClr val="404040"/>
                      </a:solidFill>
                      <a:latin typeface="Helvetica Neue"/>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CEB-4ACC-974E-6629AD723314}"/>
                </c:ext>
              </c:extLst>
            </c:dLbl>
            <c:numFmt formatCode="0%" sourceLinked="0"/>
            <c:spPr>
              <a:noFill/>
              <a:ln>
                <a:noFill/>
              </a:ln>
              <a:effectLst/>
            </c:spPr>
            <c:txPr>
              <a:bodyPr/>
              <a:lstStyle/>
              <a:p>
                <a:pPr>
                  <a:defRPr sz="1300" b="0" i="0" u="none" strike="noStrike">
                    <a:solidFill>
                      <a:srgbClr val="404040"/>
                    </a:solidFill>
                    <a:latin typeface="Helvetica Neue"/>
                  </a:defRPr>
                </a:pPr>
                <a:endParaRPr lang="en-US"/>
              </a:p>
            </c:txPr>
            <c:dLblPos val="outEnd"/>
            <c:showLegendKey val="0"/>
            <c:showVal val="0"/>
            <c:showCatName val="1"/>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Sheet1!$B$1:$C$1</c:f>
              <c:strCache>
                <c:ptCount val="2"/>
                <c:pt idx="0">
                  <c:v>Female</c:v>
                </c:pt>
                <c:pt idx="1">
                  <c:v>Male</c:v>
                </c:pt>
              </c:strCache>
            </c:strRef>
          </c:cat>
          <c:val>
            <c:numRef>
              <c:f>Sheet1!$B$2:$C$2</c:f>
              <c:numCache>
                <c:formatCode>General</c:formatCode>
                <c:ptCount val="2"/>
                <c:pt idx="0">
                  <c:v>26</c:v>
                </c:pt>
                <c:pt idx="1">
                  <c:v>84</c:v>
                </c:pt>
              </c:numCache>
            </c:numRef>
          </c:val>
          <c:extLst>
            <c:ext xmlns:c16="http://schemas.microsoft.com/office/drawing/2014/chart" uri="{C3380CC4-5D6E-409C-BE32-E72D297353CC}">
              <c16:uniqueId val="{00000004-9CEB-4ACC-974E-6629AD723314}"/>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b"/>
      <c:layout>
        <c:manualLayout>
          <c:xMode val="edge"/>
          <c:yMode val="edge"/>
          <c:x val="0.14657300000000001"/>
          <c:y val="0.93626500000000001"/>
          <c:w val="0.70685299999999995"/>
          <c:h val="6.3735200000000006E-2"/>
        </c:manualLayout>
      </c:layout>
      <c:overlay val="1"/>
      <c:spPr>
        <a:noFill/>
        <a:ln w="12700" cap="flat">
          <a:noFill/>
          <a:miter lim="400000"/>
        </a:ln>
        <a:effectLst/>
      </c:spPr>
      <c:txPr>
        <a:bodyPr rot="0"/>
        <a:lstStyle/>
        <a:p>
          <a:pPr>
            <a:defRPr sz="1300" b="0" i="0" u="none" strike="noStrike">
              <a:solidFill>
                <a:srgbClr val="595959"/>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08T07:31:22.543"/>
    </inkml:context>
    <inkml:brush xml:id="br0">
      <inkml:brushProperty name="width" value="0.05" units="cm"/>
      <inkml:brushProperty name="height" value="0.05" units="cm"/>
      <inkml:brushProperty name="color" value="#004F8B"/>
    </inkml:brush>
  </inkml:definitions>
  <inkml:trace contextRef="#ctx0" brushRef="#br0">1 28 9671 0 0,'0'0'3786'0'0,"1"-2"-4008"0"0,10-16-1238 0 0,-4 11-2812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08T07:31:25.508"/>
    </inkml:context>
    <inkml:brush xml:id="br0">
      <inkml:brushProperty name="width" value="0.05" units="cm"/>
      <inkml:brushProperty name="height" value="0.05" units="cm"/>
      <inkml:brushProperty name="color" value="#004F8B"/>
    </inkml:brush>
  </inkml:definitions>
  <inkml:trace contextRef="#ctx0" brushRef="#br0">15 0 6911 0 0,'22'10'608'0'0,"-2"3"-480"0"0,-5 4-128 0 0,-8-5 0 0 0,-4 0 136 0 0,-28-4-136 0 0,-2-3 0 0 0,-2-10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C8032-51D8-4777-A43A-E5B48AFD77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2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21"/>
          </p:nvPr>
        </p:nvSpPr>
        <p:spPr>
          <a:xfrm>
            <a:off x="1622088" y="289098"/>
            <a:ext cx="9753604" cy="6505790"/>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13"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3" name="Image"/>
          <p:cNvSpPr>
            <a:spLocks noGrp="1"/>
          </p:cNvSpPr>
          <p:nvPr>
            <p:ph type="pic" idx="21"/>
          </p:nvPr>
        </p:nvSpPr>
        <p:spPr>
          <a:xfrm>
            <a:off x="-949853" y="0"/>
            <a:ext cx="14904506" cy="9944100"/>
          </a:xfrm>
          <a:prstGeom prst="rect">
            <a:avLst/>
          </a:prstGeom>
        </p:spPr>
        <p:txBody>
          <a:bodyPr lIns="91439" tIns="45719" rIns="91439" bIns="45719" anchor="t">
            <a:noAutofit/>
          </a:bodyPr>
          <a:lstStyle/>
          <a:p>
            <a:endParaRPr/>
          </a:p>
        </p:txBody>
      </p:sp>
      <p:sp>
        <p:nvSpPr>
          <p:cNvPr id="94"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044C44-37EA-4DE1-846F-A209910292AD}"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124559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044C44-37EA-4DE1-846F-A209910292AD}"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116345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044C44-37EA-4DE1-846F-A209910292AD}"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2295609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a:t>Click to edit Master title style</a:t>
            </a:r>
            <a:endParaRPr lang="en-GB"/>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044C44-37EA-4DE1-846F-A209910292AD}"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3277244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044C44-37EA-4DE1-846F-A209910292AD}"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2538513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044C44-37EA-4DE1-846F-A209910292AD}" type="datetimeFigureOut">
              <a:rPr lang="en-GB" smtClean="0"/>
              <a:t>09/05/2022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3588625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044C44-37EA-4DE1-846F-A209910292AD}" type="datetimeFigureOut">
              <a:rPr lang="en-GB" smtClean="0"/>
              <a:t>09/05/2022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170751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44C44-37EA-4DE1-846F-A209910292AD}" type="datetimeFigureOut">
              <a:rPr lang="en-GB" smtClean="0"/>
              <a:t>09/05/2022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346198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endParaRPr lang="en-GB"/>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30044C44-37EA-4DE1-846F-A209910292AD}"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415511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21"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22"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30044C44-37EA-4DE1-846F-A209910292AD}" type="datetimeFigureOut">
              <a:rPr lang="en-GB" smtClean="0"/>
              <a:t>09/05/2022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110214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044C44-37EA-4DE1-846F-A209910292AD}"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3520906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044C44-37EA-4DE1-846F-A209910292AD}" type="datetimeFigureOut">
              <a:rPr lang="en-GB" smtClean="0"/>
              <a:t>09/05/2022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E4A0F-C538-44C3-88CC-AD61733DE1A4}" type="slidenum">
              <a:rPr lang="en-GB" smtClean="0"/>
              <a:t>‹#›</a:t>
            </a:fld>
            <a:endParaRPr lang="en-GB"/>
          </a:p>
        </p:txBody>
      </p:sp>
    </p:spTree>
    <p:extLst>
      <p:ext uri="{BB962C8B-B14F-4D97-AF65-F5344CB8AC3E}">
        <p14:creationId xmlns:p14="http://schemas.microsoft.com/office/powerpoint/2010/main" val="2330229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87105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 name="Image"/>
          <p:cNvSpPr>
            <a:spLocks noGrp="1"/>
          </p:cNvSpPr>
          <p:nvPr>
            <p:ph type="pic" idx="21"/>
          </p:nvPr>
        </p:nvSpPr>
        <p:spPr>
          <a:xfrm>
            <a:off x="2263775" y="613832"/>
            <a:ext cx="12401550" cy="8267704"/>
          </a:xfrm>
          <a:prstGeom prst="rect">
            <a:avLst/>
          </a:prstGeom>
        </p:spPr>
        <p:txBody>
          <a:bodyPr lIns="91439" tIns="45719" rIns="91439" bIns="45719" anchor="t">
            <a:noAutofit/>
          </a:bodyPr>
          <a:lstStyle/>
          <a:p>
            <a:endParaRPr/>
          </a:p>
        </p:txBody>
      </p:sp>
      <p:sp>
        <p:nvSpPr>
          <p:cNvPr id="30"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6" name="Image"/>
          <p:cNvSpPr>
            <a:spLocks noGrp="1"/>
          </p:cNvSpPr>
          <p:nvPr>
            <p:ph type="pic" idx="21"/>
          </p:nvPr>
        </p:nvSpPr>
        <p:spPr>
          <a:xfrm>
            <a:off x="4086225" y="2586564"/>
            <a:ext cx="9429750" cy="6286506"/>
          </a:xfrm>
          <a:prstGeom prst="rect">
            <a:avLst/>
          </a:prstGeom>
        </p:spPr>
        <p:txBody>
          <a:bodyPr lIns="91439" tIns="45719" rIns="91439" bIns="45719" anchor="t">
            <a:noAutofit/>
          </a:bodyPr>
          <a:lstStyle/>
          <a:p>
            <a:endParaRPr/>
          </a:p>
        </p:txBody>
      </p:sp>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6"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4" name="Image"/>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75" name="Image"/>
          <p:cNvSpPr>
            <a:spLocks noGrp="1"/>
          </p:cNvSpPr>
          <p:nvPr>
            <p:ph type="pic" sz="quarter" idx="22"/>
          </p:nvPr>
        </p:nvSpPr>
        <p:spPr>
          <a:xfrm>
            <a:off x="6502400" y="889000"/>
            <a:ext cx="5867400" cy="3911602"/>
          </a:xfrm>
          <a:prstGeom prst="rect">
            <a:avLst/>
          </a:prstGeom>
        </p:spPr>
        <p:txBody>
          <a:bodyPr lIns="91439" tIns="45719" rIns="91439" bIns="45719" anchor="t">
            <a:noAutofit/>
          </a:bodyPr>
          <a:lstStyle/>
          <a:p>
            <a:endParaRPr/>
          </a:p>
        </p:txBody>
      </p:sp>
      <p:sp>
        <p:nvSpPr>
          <p:cNvPr id="76" name="Image"/>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77"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4" name="Body Level One…"/>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85" name="“Type a quote here.”"/>
          <p:cNvSpPr txBox="1">
            <a:spLocks noGrp="1"/>
          </p:cNvSpPr>
          <p:nvPr>
            <p:ph type="body" sz="quarter" idx="21"/>
          </p:nvPr>
        </p:nvSpPr>
        <p:spPr>
          <a:xfrm>
            <a:off x="1270000" y="4267112"/>
            <a:ext cx="10464800" cy="609779"/>
          </a:xfrm>
          <a:prstGeom prst="rect">
            <a:avLst/>
          </a:prstGeom>
        </p:spPr>
        <p:txBody>
          <a:bodyPr/>
          <a:lstStyle/>
          <a:p>
            <a:endParaRPr/>
          </a:p>
        </p:txBody>
      </p:sp>
      <p:sp>
        <p:nvSpPr>
          <p:cNvPr id="86"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30044C44-37EA-4DE1-846F-A209910292AD}" type="datetimeFigureOut">
              <a:rPr lang="en-GB" smtClean="0"/>
              <a:t>09/05/2022</a:t>
            </a:fld>
            <a:endParaRPr lang="en-GB"/>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F29E4A0F-C538-44C3-88CC-AD61733DE1A4}" type="slidenum">
              <a:rPr lang="en-GB" smtClean="0"/>
              <a:t>‹#›</a:t>
            </a:fld>
            <a:endParaRPr lang="en-GB"/>
          </a:p>
        </p:txBody>
      </p:sp>
    </p:spTree>
    <p:extLst>
      <p:ext uri="{BB962C8B-B14F-4D97-AF65-F5344CB8AC3E}">
        <p14:creationId xmlns:p14="http://schemas.microsoft.com/office/powerpoint/2010/main" val="240883687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headcoach@sulisscorpions.co.uk"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hiptimingresults.co.uk/series.aspx?CId=61&amp;RId=344"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hyperlink" Target="mailto:kit@sulisscorpions.co.uk" TargetMode="External"/><Relationship Id="rId4" Type="http://schemas.openxmlformats.org/officeDocument/2006/relationships/hyperlink" Target="https://gbr01.safelinks.protection.outlook.com/?url=https://www.sulisscorpions.co.uk/kit&amp;data=05%7C01%7Csteve.glass460@mod.gov.uk%7Cb017dc1309be4215734e08da2ed44fe1%7Cbe7760ed5953484bae95d0a16dfa09e5%7C0%7C0%7C637873786656211109%7CUnknown%7CTWFpbGZsb3d8eyJWIjoiMC4wLjAwMDAiLCJQIjoiV2luMzIiLCJBTiI6Ik1haWwiLCJXVCI6Mn0=%7C3000%7C%7C%7C&amp;sdata=3BfqrKO3xTnr43K1IhEJOGkgbGKDijDXfOAq85hasqY=&amp;reserved=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welfare@sulisscorpions.co.uk" TargetMode="External"/><Relationship Id="rId2" Type="http://schemas.openxmlformats.org/officeDocument/2006/relationships/hyperlink" Target="mailto:welfare_team@sulisscorpions.co.uk" TargetMode="Externa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6.jpeg"/><Relationship Id="rId4" Type="http://schemas.openxmlformats.org/officeDocument/2006/relationships/hyperlink" Target="mailto:welfare2@sulisscorpions.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png"/><Relationship Id="rId7" Type="http://schemas.openxmlformats.org/officeDocument/2006/relationships/customXml" Target="../ink/ink2.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customXml" Target="../ink/ink1.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3.xml"/><Relationship Id="rId5" Type="http://schemas.openxmlformats.org/officeDocument/2006/relationships/image" Target="../media/image4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EE42-031D-21D0-FC62-59A1F558EB6A}"/>
              </a:ext>
            </a:extLst>
          </p:cNvPr>
          <p:cNvSpPr>
            <a:spLocks noGrp="1"/>
          </p:cNvSpPr>
          <p:nvPr>
            <p:ph type="title"/>
          </p:nvPr>
        </p:nvSpPr>
        <p:spPr/>
        <p:txBody>
          <a:bodyPr/>
          <a:lstStyle/>
          <a:p>
            <a:r>
              <a:rPr lang="en-GB" dirty="0"/>
              <a:t>Welcome</a:t>
            </a:r>
          </a:p>
        </p:txBody>
      </p:sp>
      <p:sp>
        <p:nvSpPr>
          <p:cNvPr id="5" name="Content Placeholder 4">
            <a:extLst>
              <a:ext uri="{FF2B5EF4-FFF2-40B4-BE49-F238E27FC236}">
                <a16:creationId xmlns:a16="http://schemas.microsoft.com/office/drawing/2014/main" id="{B0D3EA0F-AFE2-BBCB-CD59-6069466CEF9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2210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27"/>
          <p:cNvSpPr/>
          <p:nvPr/>
        </p:nvSpPr>
        <p:spPr>
          <a:xfrm>
            <a:off x="3247" y="0"/>
            <a:ext cx="13001553" cy="9753600"/>
          </a:xfrm>
          <a:prstGeom prst="rect">
            <a:avLst/>
          </a:prstGeom>
          <a:solidFill>
            <a:srgbClr val="FFFFFF"/>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133" name="Freeform: Shape 129"/>
          <p:cNvSpPr/>
          <p:nvPr/>
        </p:nvSpPr>
        <p:spPr>
          <a:xfrm>
            <a:off x="0" y="0"/>
            <a:ext cx="4445092" cy="9753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12" y="0"/>
                </a:lnTo>
                <a:lnTo>
                  <a:pt x="12377" y="259"/>
                </a:lnTo>
                <a:cubicBezTo>
                  <a:pt x="17941" y="2543"/>
                  <a:pt x="21600" y="6412"/>
                  <a:pt x="21600" y="10800"/>
                </a:cubicBezTo>
                <a:cubicBezTo>
                  <a:pt x="21600" y="15188"/>
                  <a:pt x="17941" y="19057"/>
                  <a:pt x="12377" y="21341"/>
                </a:cubicBezTo>
                <a:lnTo>
                  <a:pt x="11712" y="21600"/>
                </a:lnTo>
                <a:lnTo>
                  <a:pt x="0" y="21600"/>
                </a:lnTo>
                <a:close/>
              </a:path>
            </a:pathLst>
          </a:custGeom>
          <a:solidFill>
            <a:schemeClr val="accent2"/>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134" name="Who Are We?"/>
          <p:cNvSpPr txBox="1">
            <a:spLocks noGrp="1"/>
          </p:cNvSpPr>
          <p:nvPr>
            <p:ph type="title"/>
          </p:nvPr>
        </p:nvSpPr>
        <p:spPr>
          <a:xfrm>
            <a:off x="732619" y="1640632"/>
            <a:ext cx="3413764" cy="6344770"/>
          </a:xfrm>
          <a:prstGeom prst="rect">
            <a:avLst/>
          </a:prstGeom>
        </p:spPr>
        <p:txBody>
          <a:bodyPr lIns="45718" tIns="45718" rIns="45718" bIns="45718"/>
          <a:lstStyle>
            <a:lvl1pPr algn="l" defTabSz="914400">
              <a:lnSpc>
                <a:spcPct val="90000"/>
              </a:lnSpc>
              <a:defRPr sz="4400">
                <a:solidFill>
                  <a:srgbClr val="FFFFFF"/>
                </a:solidFill>
              </a:defRPr>
            </a:lvl1pPr>
          </a:lstStyle>
          <a:p>
            <a:r>
              <a:rPr dirty="0"/>
              <a:t>Who Are We?</a:t>
            </a:r>
          </a:p>
        </p:txBody>
      </p:sp>
      <p:sp>
        <p:nvSpPr>
          <p:cNvPr id="135" name="Arc 131"/>
          <p:cNvSpPr/>
          <p:nvPr/>
        </p:nvSpPr>
        <p:spPr>
          <a:xfrm flipV="1">
            <a:off x="10231590" y="6396008"/>
            <a:ext cx="2177834" cy="29037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127000" cap="rnd">
            <a:solidFill>
              <a:schemeClr val="accent4"/>
            </a:solidFill>
            <a:prstDash val="dash"/>
          </a:ln>
        </p:spPr>
        <p:txBody>
          <a:bodyPr lIns="50800" tIns="50800" rIns="50800" bIns="50800" anchor="ctr"/>
          <a:lstStyle/>
          <a:p>
            <a:pPr>
              <a:defRPr>
                <a:latin typeface="Helvetica Neue Medium"/>
                <a:ea typeface="Helvetica Neue Medium"/>
                <a:cs typeface="Helvetica Neue Medium"/>
                <a:sym typeface="Helvetica Neue Medium"/>
              </a:defRPr>
            </a:pPr>
            <a:endParaRPr/>
          </a:p>
        </p:txBody>
      </p:sp>
      <p:sp>
        <p:nvSpPr>
          <p:cNvPr id="136" name="TextBox 1"/>
          <p:cNvSpPr txBox="1"/>
          <p:nvPr/>
        </p:nvSpPr>
        <p:spPr>
          <a:xfrm>
            <a:off x="4893570" y="1029576"/>
            <a:ext cx="7515854" cy="5559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7" algn="l" defTabSz="914400">
              <a:lnSpc>
                <a:spcPct val="90000"/>
              </a:lnSpc>
              <a:defRPr sz="1600" b="1" u="sng">
                <a:uFill>
                  <a:solidFill>
                    <a:srgbClr val="000000"/>
                  </a:solidFill>
                </a:uFill>
                <a:latin typeface="Calibri"/>
                <a:ea typeface="Calibri"/>
                <a:cs typeface="Calibri"/>
                <a:sym typeface="Calibri"/>
              </a:defRPr>
            </a:pPr>
            <a:r>
              <a:rPr dirty="0"/>
              <a:t>Committee:</a:t>
            </a:r>
            <a:endParaRPr sz="1400" dirty="0"/>
          </a:p>
          <a:p>
            <a:pPr lvl="7" defTabSz="914400">
              <a:lnSpc>
                <a:spcPct val="90000"/>
              </a:lnSpc>
              <a:defRPr sz="1400" b="1">
                <a:uFill>
                  <a:solidFill>
                    <a:srgbClr val="000000"/>
                  </a:solidFill>
                </a:uFill>
                <a:latin typeface="Calibri"/>
                <a:ea typeface="Calibri"/>
                <a:cs typeface="Calibri"/>
                <a:sym typeface="Calibri"/>
              </a:defRPr>
            </a:pPr>
            <a:endParaRPr sz="1400" dirty="0"/>
          </a:p>
          <a:p>
            <a:pPr lvl="8" algn="l" defTabSz="914400">
              <a:lnSpc>
                <a:spcPct val="90000"/>
              </a:lnSpc>
              <a:buSzPct val="100000"/>
              <a:defRPr sz="1400" b="1">
                <a:uFill>
                  <a:solidFill>
                    <a:srgbClr val="000000"/>
                  </a:solidFill>
                </a:uFill>
                <a:latin typeface="Calibri"/>
                <a:ea typeface="Calibri"/>
                <a:cs typeface="Calibri"/>
                <a:sym typeface="Calibri"/>
              </a:defRPr>
            </a:pPr>
            <a:r>
              <a:rPr dirty="0"/>
              <a:t>Chris Crowther	Chair</a:t>
            </a:r>
          </a:p>
          <a:p>
            <a:pPr lvl="8" algn="l" defTabSz="914400">
              <a:lnSpc>
                <a:spcPct val="90000"/>
              </a:lnSpc>
              <a:buSzPct val="100000"/>
              <a:defRPr sz="1400" b="1">
                <a:uFill>
                  <a:solidFill>
                    <a:srgbClr val="000000"/>
                  </a:solidFill>
                </a:uFill>
                <a:latin typeface="Calibri"/>
                <a:ea typeface="Calibri"/>
                <a:cs typeface="Calibri"/>
                <a:sym typeface="Calibri"/>
              </a:defRPr>
            </a:pPr>
            <a:r>
              <a:rPr dirty="0">
                <a:solidFill>
                  <a:schemeClr val="accent5">
                    <a:lumMod val="75000"/>
                  </a:schemeClr>
                </a:solidFill>
              </a:rPr>
              <a:t>Steve Glass	</a:t>
            </a:r>
            <a:r>
              <a:rPr lang="en-GB" dirty="0">
                <a:solidFill>
                  <a:schemeClr val="accent5">
                    <a:lumMod val="75000"/>
                  </a:schemeClr>
                </a:solidFill>
              </a:rPr>
              <a:t>	</a:t>
            </a:r>
            <a:r>
              <a:rPr dirty="0">
                <a:solidFill>
                  <a:schemeClr val="accent5">
                    <a:lumMod val="75000"/>
                  </a:schemeClr>
                </a:solidFill>
              </a:rPr>
              <a:t>Vice-chair</a:t>
            </a:r>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dirty="0">
                <a:solidFill>
                  <a:schemeClr val="accent5">
                    <a:lumMod val="75000"/>
                  </a:schemeClr>
                </a:solidFill>
              </a:rPr>
              <a:t>David Phillips 	Secretary</a:t>
            </a:r>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dirty="0">
                <a:solidFill>
                  <a:schemeClr val="accent5">
                    <a:lumMod val="75000"/>
                  </a:schemeClr>
                </a:solidFill>
              </a:rPr>
              <a:t>Eugene </a:t>
            </a:r>
            <a:r>
              <a:rPr dirty="0" err="1">
                <a:solidFill>
                  <a:schemeClr val="accent5">
                    <a:lumMod val="75000"/>
                  </a:schemeClr>
                </a:solidFill>
              </a:rPr>
              <a:t>Kertzman</a:t>
            </a:r>
            <a:r>
              <a:rPr dirty="0">
                <a:solidFill>
                  <a:schemeClr val="accent5">
                    <a:lumMod val="75000"/>
                  </a:schemeClr>
                </a:solidFill>
              </a:rPr>
              <a:t>	Head Coach </a:t>
            </a:r>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dirty="0"/>
              <a:t>Simon Bateman	Treasurer</a:t>
            </a:r>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dirty="0"/>
              <a:t>Robert Weeks</a:t>
            </a:r>
            <a:r>
              <a:rPr lang="en-GB" dirty="0"/>
              <a:t>	</a:t>
            </a:r>
            <a:r>
              <a:rPr dirty="0"/>
              <a:t>Membership Secretary</a:t>
            </a:r>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dirty="0"/>
              <a:t>Siobhan Waterworth	Club Welfare Officer 1</a:t>
            </a:r>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dirty="0">
                <a:solidFill>
                  <a:schemeClr val="accent5">
                    <a:lumMod val="75000"/>
                  </a:schemeClr>
                </a:solidFill>
              </a:rPr>
              <a:t>Gareth Dixon	Club Welfare Officer 2</a:t>
            </a:r>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lang="en-GB" dirty="0"/>
              <a:t>Jenson Harris</a:t>
            </a:r>
            <a:r>
              <a:rPr dirty="0"/>
              <a:t>	Youth Co-</a:t>
            </a:r>
            <a:r>
              <a:rPr dirty="0" err="1"/>
              <a:t>ordinator</a:t>
            </a:r>
            <a:endParaRPr dirty="0"/>
          </a:p>
          <a:p>
            <a:pPr lvl="8" algn="l" defTabSz="914400">
              <a:lnSpc>
                <a:spcPct val="90000"/>
              </a:lnSpc>
              <a:buSzPct val="100000"/>
              <a:tabLst>
                <a:tab pos="355600" algn="l"/>
              </a:tabLst>
              <a:defRPr sz="1400" b="1">
                <a:uFill>
                  <a:solidFill>
                    <a:srgbClr val="000000"/>
                  </a:solidFill>
                </a:uFill>
                <a:latin typeface="Calibri"/>
                <a:ea typeface="Calibri"/>
                <a:cs typeface="Calibri"/>
                <a:sym typeface="Calibri"/>
              </a:defRPr>
            </a:pPr>
            <a:r>
              <a:rPr dirty="0"/>
              <a:t>Ryan Cains</a:t>
            </a:r>
            <a:r>
              <a:rPr lang="en-GB" dirty="0"/>
              <a:t>		</a:t>
            </a:r>
            <a:r>
              <a:rPr dirty="0"/>
              <a:t>Volunteer Co-</a:t>
            </a:r>
            <a:r>
              <a:rPr dirty="0" err="1"/>
              <a:t>ordinator</a:t>
            </a:r>
            <a:endParaRPr dirty="0"/>
          </a:p>
          <a:p>
            <a:pPr algn="l" defTabSz="914400">
              <a:lnSpc>
                <a:spcPct val="90000"/>
              </a:lnSpc>
              <a:defRPr sz="1400" b="1">
                <a:uFill>
                  <a:solidFill>
                    <a:srgbClr val="000000"/>
                  </a:solidFill>
                </a:uFill>
                <a:latin typeface="Calibri"/>
                <a:ea typeface="Calibri"/>
                <a:cs typeface="Calibri"/>
                <a:sym typeface="Calibri"/>
              </a:defRPr>
            </a:pPr>
            <a:endParaRPr dirty="0"/>
          </a:p>
          <a:p>
            <a:pPr algn="l" defTabSz="914400">
              <a:lnSpc>
                <a:spcPct val="90000"/>
              </a:lnSpc>
              <a:defRPr sz="1600" b="1" u="sng">
                <a:uFill>
                  <a:solidFill>
                    <a:srgbClr val="000000"/>
                  </a:solidFill>
                </a:uFill>
                <a:latin typeface="Calibri"/>
                <a:ea typeface="Calibri"/>
                <a:cs typeface="Calibri"/>
                <a:sym typeface="Calibri"/>
              </a:defRPr>
            </a:pPr>
            <a:r>
              <a:rPr dirty="0"/>
              <a:t>Coaches (British Cycling trained) </a:t>
            </a:r>
            <a:endParaRPr sz="800" dirty="0"/>
          </a:p>
          <a:p>
            <a:pPr indent="-228600" algn="l" defTabSz="914400">
              <a:lnSpc>
                <a:spcPct val="90000"/>
              </a:lnSpc>
              <a:buSzPct val="100000"/>
              <a:buFont typeface="Arial"/>
              <a:buChar char="•"/>
              <a:defRPr sz="800" b="1">
                <a:uFill>
                  <a:solidFill>
                    <a:srgbClr val="000000"/>
                  </a:solidFill>
                </a:uFill>
                <a:latin typeface="Calibri"/>
                <a:ea typeface="Calibri"/>
                <a:cs typeface="Calibri"/>
                <a:sym typeface="Calibri"/>
              </a:defRPr>
            </a:pPr>
            <a:endParaRPr sz="800" dirty="0"/>
          </a:p>
          <a:p>
            <a:pPr lvl="1" algn="l" defTabSz="914400">
              <a:lnSpc>
                <a:spcPct val="90000"/>
              </a:lnSpc>
              <a:buSzPct val="100000"/>
              <a:defRPr sz="1400" b="1">
                <a:uFill>
                  <a:solidFill>
                    <a:srgbClr val="000000"/>
                  </a:solidFill>
                </a:uFill>
                <a:latin typeface="Calibri"/>
                <a:ea typeface="Calibri"/>
                <a:cs typeface="Calibri"/>
                <a:sym typeface="Calibri"/>
              </a:defRPr>
            </a:pPr>
            <a:r>
              <a:rPr dirty="0"/>
              <a:t>Ryan Cains	</a:t>
            </a:r>
            <a:r>
              <a:rPr lang="en-GB" dirty="0"/>
              <a:t>	</a:t>
            </a:r>
            <a:r>
              <a:rPr dirty="0"/>
              <a:t>Level 2</a:t>
            </a:r>
          </a:p>
          <a:p>
            <a:pPr lvl="1" algn="l" defTabSz="914400">
              <a:lnSpc>
                <a:spcPct val="90000"/>
              </a:lnSpc>
              <a:buSzPct val="100000"/>
              <a:defRPr sz="1400" b="1">
                <a:uFill>
                  <a:solidFill>
                    <a:srgbClr val="000000"/>
                  </a:solidFill>
                </a:uFill>
                <a:latin typeface="Calibri"/>
                <a:ea typeface="Calibri"/>
                <a:cs typeface="Calibri"/>
                <a:sym typeface="Calibri"/>
              </a:defRPr>
            </a:pPr>
            <a:r>
              <a:rPr dirty="0"/>
              <a:t>Chris Crowther	Level 2</a:t>
            </a:r>
            <a:endParaRPr sz="800" dirty="0"/>
          </a:p>
          <a:p>
            <a:pPr lvl="1" algn="l" defTabSz="914400">
              <a:lnSpc>
                <a:spcPct val="90000"/>
              </a:lnSpc>
              <a:buSzPct val="100000"/>
              <a:defRPr sz="1400" b="1">
                <a:uFill>
                  <a:solidFill>
                    <a:srgbClr val="000000"/>
                  </a:solidFill>
                </a:uFill>
                <a:latin typeface="Calibri"/>
                <a:ea typeface="Calibri"/>
                <a:cs typeface="Calibri"/>
                <a:sym typeface="Calibri"/>
              </a:defRPr>
            </a:pPr>
            <a:r>
              <a:rPr dirty="0"/>
              <a:t>Sarah Crowther	Level 2</a:t>
            </a:r>
            <a:endParaRPr sz="800" dirty="0"/>
          </a:p>
          <a:p>
            <a:pPr lvl="1" algn="l" defTabSz="914400">
              <a:lnSpc>
                <a:spcPct val="90000"/>
              </a:lnSpc>
              <a:buSzPct val="100000"/>
              <a:defRPr sz="1400" b="1">
                <a:uFill>
                  <a:solidFill>
                    <a:srgbClr val="000000"/>
                  </a:solidFill>
                </a:uFill>
                <a:latin typeface="Calibri"/>
                <a:ea typeface="Calibri"/>
                <a:cs typeface="Calibri"/>
                <a:sym typeface="Calibri"/>
              </a:defRPr>
            </a:pPr>
            <a:r>
              <a:rPr dirty="0"/>
              <a:t>Jason Dodd	</a:t>
            </a:r>
            <a:r>
              <a:rPr lang="en-GB" dirty="0"/>
              <a:t>	</a:t>
            </a:r>
            <a:r>
              <a:rPr dirty="0"/>
              <a:t>Level 2, plus Track Award (Velodrome)</a:t>
            </a:r>
            <a:endParaRPr sz="800" dirty="0"/>
          </a:p>
          <a:p>
            <a:pPr lvl="1" algn="l" defTabSz="914400">
              <a:lnSpc>
                <a:spcPct val="90000"/>
              </a:lnSpc>
              <a:buSzPct val="100000"/>
              <a:defRPr sz="1400" b="1">
                <a:uFill>
                  <a:solidFill>
                    <a:srgbClr val="000000"/>
                  </a:solidFill>
                </a:uFill>
                <a:latin typeface="Calibri"/>
                <a:ea typeface="Calibri"/>
                <a:cs typeface="Calibri"/>
                <a:sym typeface="Calibri"/>
              </a:defRPr>
            </a:pPr>
            <a:r>
              <a:rPr dirty="0"/>
              <a:t>Steve Glass	</a:t>
            </a:r>
            <a:r>
              <a:rPr lang="en-GB" dirty="0"/>
              <a:t>	</a:t>
            </a:r>
            <a:r>
              <a:rPr dirty="0"/>
              <a:t>Level 2, plus Road &amp; Time Trial Award and CX Award</a:t>
            </a:r>
            <a:endParaRPr sz="800" dirty="0"/>
          </a:p>
          <a:p>
            <a:pPr lvl="1" algn="l" defTabSz="914400">
              <a:lnSpc>
                <a:spcPct val="90000"/>
              </a:lnSpc>
              <a:buSzPct val="100000"/>
              <a:defRPr sz="1400" b="1">
                <a:uFill>
                  <a:solidFill>
                    <a:srgbClr val="000000"/>
                  </a:solidFill>
                </a:uFill>
                <a:latin typeface="Calibri"/>
                <a:ea typeface="Calibri"/>
                <a:cs typeface="Calibri"/>
                <a:sym typeface="Calibri"/>
              </a:defRPr>
            </a:pPr>
            <a:r>
              <a:rPr dirty="0"/>
              <a:t>Liz Hughes	</a:t>
            </a:r>
            <a:r>
              <a:rPr lang="en-GB" dirty="0"/>
              <a:t>	</a:t>
            </a:r>
            <a:r>
              <a:rPr dirty="0"/>
              <a:t>Level 1</a:t>
            </a:r>
          </a:p>
          <a:p>
            <a:pPr lvl="1" algn="l" defTabSz="914400">
              <a:lnSpc>
                <a:spcPct val="90000"/>
              </a:lnSpc>
              <a:buSzPct val="100000"/>
              <a:defRPr sz="1400" b="1">
                <a:uFill>
                  <a:solidFill>
                    <a:srgbClr val="000000"/>
                  </a:solidFill>
                </a:uFill>
                <a:latin typeface="Calibri"/>
                <a:ea typeface="Calibri"/>
                <a:cs typeface="Calibri"/>
                <a:sym typeface="Calibri"/>
              </a:defRPr>
            </a:pPr>
            <a:r>
              <a:rPr dirty="0"/>
              <a:t>Jenson Harris	Level 1</a:t>
            </a:r>
          </a:p>
          <a:p>
            <a:pPr lvl="1" algn="l" defTabSz="914400">
              <a:lnSpc>
                <a:spcPct val="90000"/>
              </a:lnSpc>
              <a:buSzPct val="100000"/>
              <a:defRPr sz="1400" b="1">
                <a:uFill>
                  <a:solidFill>
                    <a:srgbClr val="000000"/>
                  </a:solidFill>
                </a:uFill>
                <a:latin typeface="Calibri"/>
                <a:ea typeface="Calibri"/>
                <a:cs typeface="Calibri"/>
                <a:sym typeface="Calibri"/>
              </a:defRPr>
            </a:pPr>
            <a:r>
              <a:rPr dirty="0"/>
              <a:t>Eugene </a:t>
            </a:r>
            <a:r>
              <a:rPr dirty="0" err="1"/>
              <a:t>Kertzman</a:t>
            </a:r>
            <a:r>
              <a:rPr dirty="0"/>
              <a:t> 	Level 3, Level 2 plus Road &amp; Time Trial Award</a:t>
            </a:r>
            <a:endParaRPr sz="800" dirty="0"/>
          </a:p>
          <a:p>
            <a:pPr lvl="1" algn="l" defTabSz="914400">
              <a:lnSpc>
                <a:spcPct val="90000"/>
              </a:lnSpc>
              <a:buSzPct val="100000"/>
              <a:defRPr sz="1400" b="1">
                <a:uFill>
                  <a:solidFill>
                    <a:srgbClr val="000000"/>
                  </a:solidFill>
                </a:uFill>
                <a:latin typeface="Calibri"/>
                <a:ea typeface="Calibri"/>
                <a:cs typeface="Calibri"/>
                <a:sym typeface="Calibri"/>
              </a:defRPr>
            </a:pPr>
            <a:r>
              <a:rPr dirty="0"/>
              <a:t>Charlie Major	Level 1</a:t>
            </a:r>
          </a:p>
          <a:p>
            <a:pPr lvl="1" algn="l" defTabSz="914400">
              <a:lnSpc>
                <a:spcPct val="90000"/>
              </a:lnSpc>
              <a:buSzPct val="100000"/>
              <a:defRPr sz="1400" b="1">
                <a:uFill>
                  <a:solidFill>
                    <a:srgbClr val="000000"/>
                  </a:solidFill>
                </a:uFill>
                <a:latin typeface="Calibri"/>
                <a:ea typeface="Calibri"/>
                <a:cs typeface="Calibri"/>
                <a:sym typeface="Calibri"/>
              </a:defRPr>
            </a:pPr>
            <a:r>
              <a:rPr dirty="0"/>
              <a:t>Alan Mowat</a:t>
            </a:r>
            <a:r>
              <a:rPr lang="en-GB" dirty="0"/>
              <a:t>	</a:t>
            </a:r>
            <a:r>
              <a:rPr dirty="0"/>
              <a:t>	Level 2</a:t>
            </a:r>
            <a:endParaRPr sz="800" dirty="0"/>
          </a:p>
          <a:p>
            <a:pPr lvl="1" algn="l" defTabSz="914400">
              <a:lnSpc>
                <a:spcPct val="90000"/>
              </a:lnSpc>
              <a:buSzPct val="100000"/>
              <a:defRPr sz="1400" b="1">
                <a:uFill>
                  <a:solidFill>
                    <a:srgbClr val="000000"/>
                  </a:solidFill>
                </a:uFill>
                <a:latin typeface="Calibri"/>
                <a:ea typeface="Calibri"/>
                <a:cs typeface="Calibri"/>
                <a:sym typeface="Calibri"/>
              </a:defRPr>
            </a:pPr>
            <a:r>
              <a:rPr dirty="0"/>
              <a:t>Simon </a:t>
            </a:r>
            <a:r>
              <a:rPr dirty="0" err="1"/>
              <a:t>Pearcey</a:t>
            </a:r>
            <a:r>
              <a:rPr dirty="0"/>
              <a:t>	Level 2</a:t>
            </a:r>
          </a:p>
          <a:p>
            <a:pPr defTabSz="914400">
              <a:lnSpc>
                <a:spcPct val="90000"/>
              </a:lnSpc>
              <a:defRPr sz="1600" b="1" u="sng">
                <a:uFill>
                  <a:solidFill>
                    <a:srgbClr val="000000"/>
                  </a:solidFill>
                </a:uFill>
                <a:latin typeface="Calibri"/>
                <a:ea typeface="Calibri"/>
                <a:cs typeface="Calibri"/>
                <a:sym typeface="Calibri"/>
              </a:defRPr>
            </a:pPr>
            <a:endParaRPr dirty="0"/>
          </a:p>
          <a:p>
            <a:pPr defTabSz="914400">
              <a:lnSpc>
                <a:spcPct val="90000"/>
              </a:lnSpc>
              <a:defRPr sz="1600" b="1" u="sng">
                <a:uFill>
                  <a:solidFill>
                    <a:srgbClr val="000000"/>
                  </a:solidFill>
                </a:uFill>
                <a:latin typeface="Calibri"/>
                <a:ea typeface="Calibri"/>
                <a:cs typeface="Calibri"/>
                <a:sym typeface="Calibri"/>
              </a:defRPr>
            </a:pPr>
            <a:endParaRPr dirty="0"/>
          </a:p>
        </p:txBody>
      </p:sp>
      <p:sp>
        <p:nvSpPr>
          <p:cNvPr id="137" name="TextBox 4"/>
          <p:cNvSpPr txBox="1"/>
          <p:nvPr/>
        </p:nvSpPr>
        <p:spPr>
          <a:xfrm>
            <a:off x="4866774" y="7285159"/>
            <a:ext cx="5226893" cy="1653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anchor="ctr"/>
          <a:lstStyle/>
          <a:p>
            <a:pPr algn="l" defTabSz="457200">
              <a:buSzPct val="100000"/>
              <a:defRPr sz="1400" b="1">
                <a:latin typeface="Calibri"/>
                <a:ea typeface="Calibri"/>
                <a:cs typeface="Calibri"/>
                <a:sym typeface="Calibri"/>
              </a:defRPr>
            </a:pPr>
            <a:r>
              <a:rPr lang="en-GB" dirty="0">
                <a:solidFill>
                  <a:srgbClr val="00B050"/>
                </a:solidFill>
              </a:rPr>
              <a:t>Alex Morris</a:t>
            </a:r>
          </a:p>
          <a:p>
            <a:pPr algn="l" defTabSz="457200">
              <a:buSzPct val="100000"/>
              <a:defRPr sz="1400" b="1">
                <a:latin typeface="Calibri"/>
                <a:ea typeface="Calibri"/>
                <a:cs typeface="Calibri"/>
                <a:sym typeface="Calibri"/>
              </a:defRPr>
            </a:pPr>
            <a:r>
              <a:rPr lang="en-GB" dirty="0"/>
              <a:t>Amy Francis</a:t>
            </a:r>
          </a:p>
          <a:p>
            <a:pPr algn="l" defTabSz="457200">
              <a:buSzPct val="100000"/>
              <a:defRPr sz="1400" b="1">
                <a:latin typeface="Calibri"/>
                <a:ea typeface="Calibri"/>
                <a:cs typeface="Calibri"/>
                <a:sym typeface="Calibri"/>
              </a:defRPr>
            </a:pPr>
            <a:r>
              <a:rPr lang="en-GB" dirty="0">
                <a:solidFill>
                  <a:srgbClr val="00B050"/>
                </a:solidFill>
              </a:rPr>
              <a:t>Andrew Webber</a:t>
            </a:r>
          </a:p>
          <a:p>
            <a:pPr algn="l" defTabSz="457200">
              <a:buSzPct val="100000"/>
              <a:defRPr sz="1400" b="1">
                <a:latin typeface="Calibri"/>
                <a:ea typeface="Calibri"/>
                <a:cs typeface="Calibri"/>
                <a:sym typeface="Calibri"/>
              </a:defRPr>
            </a:pPr>
            <a:r>
              <a:rPr lang="en-GB" dirty="0"/>
              <a:t>Anna Dixon</a:t>
            </a:r>
          </a:p>
          <a:p>
            <a:pPr algn="l" defTabSz="457200">
              <a:buSzPct val="100000"/>
              <a:defRPr sz="1400" b="1">
                <a:latin typeface="Calibri"/>
                <a:ea typeface="Calibri"/>
                <a:cs typeface="Calibri"/>
                <a:sym typeface="Calibri"/>
              </a:defRPr>
            </a:pPr>
            <a:r>
              <a:rPr lang="en-GB" dirty="0">
                <a:solidFill>
                  <a:srgbClr val="00B050"/>
                </a:solidFill>
              </a:rPr>
              <a:t>Anthony Balzan</a:t>
            </a:r>
          </a:p>
          <a:p>
            <a:pPr algn="l" defTabSz="457200">
              <a:buSzPct val="100000"/>
              <a:defRPr sz="1400" b="1">
                <a:latin typeface="Calibri"/>
                <a:ea typeface="Calibri"/>
                <a:cs typeface="Calibri"/>
                <a:sym typeface="Calibri"/>
              </a:defRPr>
            </a:pPr>
            <a:r>
              <a:rPr lang="en-GB" dirty="0"/>
              <a:t>Bill Vallis</a:t>
            </a:r>
          </a:p>
          <a:p>
            <a:pPr algn="l" defTabSz="457200">
              <a:buSzPct val="100000"/>
              <a:defRPr sz="1400" b="1">
                <a:latin typeface="Calibri"/>
                <a:ea typeface="Calibri"/>
                <a:cs typeface="Calibri"/>
                <a:sym typeface="Calibri"/>
              </a:defRPr>
            </a:pPr>
            <a:r>
              <a:rPr lang="en-GB" dirty="0"/>
              <a:t>Chris Cannings</a:t>
            </a:r>
          </a:p>
          <a:p>
            <a:pPr algn="l" defTabSz="457200">
              <a:buSzPct val="100000"/>
              <a:defRPr sz="1400" b="1">
                <a:latin typeface="Calibri"/>
                <a:ea typeface="Calibri"/>
                <a:cs typeface="Calibri"/>
                <a:sym typeface="Calibri"/>
              </a:defRPr>
            </a:pPr>
            <a:r>
              <a:rPr lang="en-GB" dirty="0"/>
              <a:t>Diane Pearcey</a:t>
            </a:r>
          </a:p>
          <a:p>
            <a:pPr algn="l" defTabSz="457200">
              <a:buSzPct val="100000"/>
              <a:defRPr sz="1400" b="1">
                <a:latin typeface="Calibri"/>
                <a:ea typeface="Calibri"/>
                <a:cs typeface="Calibri"/>
                <a:sym typeface="Calibri"/>
              </a:defRPr>
            </a:pPr>
            <a:r>
              <a:rPr lang="en-GB" dirty="0"/>
              <a:t>Ed Tucker</a:t>
            </a:r>
          </a:p>
          <a:p>
            <a:pPr algn="l" defTabSz="457200">
              <a:buSzPct val="100000"/>
              <a:defRPr sz="1400" b="1">
                <a:latin typeface="Calibri"/>
                <a:ea typeface="Calibri"/>
                <a:cs typeface="Calibri"/>
                <a:sym typeface="Calibri"/>
              </a:defRPr>
            </a:pPr>
            <a:r>
              <a:rPr lang="en-GB" dirty="0"/>
              <a:t>Jean Yves </a:t>
            </a:r>
            <a:r>
              <a:rPr lang="en-GB" dirty="0" err="1"/>
              <a:t>Cherruault</a:t>
            </a:r>
            <a:endParaRPr lang="en-GB" dirty="0"/>
          </a:p>
          <a:p>
            <a:pPr algn="l" defTabSz="457200">
              <a:buSzPct val="100000"/>
              <a:defRPr sz="1400" b="1">
                <a:latin typeface="Calibri"/>
                <a:ea typeface="Calibri"/>
                <a:cs typeface="Calibri"/>
                <a:sym typeface="Calibri"/>
              </a:defRPr>
            </a:pPr>
            <a:r>
              <a:rPr lang="en-GB" dirty="0">
                <a:solidFill>
                  <a:srgbClr val="00B050"/>
                </a:solidFill>
              </a:rPr>
              <a:t>Justin </a:t>
            </a:r>
            <a:r>
              <a:rPr lang="en-GB" dirty="0" err="1">
                <a:solidFill>
                  <a:srgbClr val="00B050"/>
                </a:solidFill>
              </a:rPr>
              <a:t>Goold</a:t>
            </a:r>
            <a:endParaRPr lang="en-GB" dirty="0">
              <a:solidFill>
                <a:srgbClr val="00B050"/>
              </a:solidFill>
            </a:endParaRPr>
          </a:p>
          <a:p>
            <a:pPr algn="l" defTabSz="457200">
              <a:buSzPct val="100000"/>
              <a:defRPr sz="1400" b="1">
                <a:latin typeface="Calibri"/>
                <a:ea typeface="Calibri"/>
                <a:cs typeface="Calibri"/>
                <a:sym typeface="Calibri"/>
              </a:defRPr>
            </a:pPr>
            <a:r>
              <a:rPr lang="en-GB" dirty="0">
                <a:solidFill>
                  <a:srgbClr val="00B050"/>
                </a:solidFill>
              </a:rPr>
              <a:t>Karen Smith</a:t>
            </a:r>
          </a:p>
          <a:p>
            <a:pPr algn="l" defTabSz="457200">
              <a:buSzPct val="100000"/>
              <a:defRPr sz="1400" b="1">
                <a:latin typeface="Calibri"/>
                <a:ea typeface="Calibri"/>
                <a:cs typeface="Calibri"/>
                <a:sym typeface="Calibri"/>
              </a:defRPr>
            </a:pPr>
            <a:r>
              <a:rPr lang="en-GB" dirty="0"/>
              <a:t>Laurence Howard</a:t>
            </a:r>
          </a:p>
          <a:p>
            <a:pPr algn="l" defTabSz="457200">
              <a:buSzPct val="100000"/>
              <a:defRPr sz="1400" b="1">
                <a:latin typeface="Calibri"/>
                <a:ea typeface="Calibri"/>
                <a:cs typeface="Calibri"/>
                <a:sym typeface="Calibri"/>
              </a:defRPr>
            </a:pPr>
            <a:r>
              <a:rPr lang="en-GB" dirty="0"/>
              <a:t>Leon </a:t>
            </a:r>
            <a:r>
              <a:rPr lang="en-GB" dirty="0" err="1"/>
              <a:t>Gierat</a:t>
            </a:r>
            <a:endParaRPr lang="en-GB" dirty="0"/>
          </a:p>
          <a:p>
            <a:pPr algn="l" defTabSz="457200">
              <a:buSzPct val="100000"/>
              <a:defRPr sz="1400" b="1">
                <a:latin typeface="Calibri"/>
                <a:ea typeface="Calibri"/>
                <a:cs typeface="Calibri"/>
                <a:sym typeface="Calibri"/>
              </a:defRPr>
            </a:pPr>
            <a:r>
              <a:rPr lang="en-GB" dirty="0"/>
              <a:t>Lucinda Weeks</a:t>
            </a:r>
          </a:p>
          <a:p>
            <a:pPr algn="l" defTabSz="457200">
              <a:buSzPct val="100000"/>
              <a:defRPr sz="1400" b="1">
                <a:latin typeface="Calibri"/>
                <a:ea typeface="Calibri"/>
                <a:cs typeface="Calibri"/>
                <a:sym typeface="Calibri"/>
              </a:defRPr>
            </a:pPr>
            <a:r>
              <a:rPr lang="en-GB" dirty="0"/>
              <a:t>Martin Harris</a:t>
            </a:r>
          </a:p>
          <a:p>
            <a:pPr algn="l" defTabSz="457200">
              <a:buSzPct val="100000"/>
              <a:defRPr sz="1400" b="1">
                <a:latin typeface="Calibri"/>
                <a:ea typeface="Calibri"/>
                <a:cs typeface="Calibri"/>
                <a:sym typeface="Calibri"/>
              </a:defRPr>
            </a:pPr>
            <a:r>
              <a:rPr lang="en-GB" dirty="0"/>
              <a:t>Mike Woodward</a:t>
            </a:r>
          </a:p>
          <a:p>
            <a:pPr algn="l" defTabSz="457200">
              <a:buSzPct val="100000"/>
              <a:defRPr sz="1400" b="1">
                <a:latin typeface="Calibri"/>
                <a:ea typeface="Calibri"/>
                <a:cs typeface="Calibri"/>
                <a:sym typeface="Calibri"/>
              </a:defRPr>
            </a:pPr>
            <a:r>
              <a:rPr lang="en-GB" dirty="0">
                <a:solidFill>
                  <a:srgbClr val="00B050"/>
                </a:solidFill>
              </a:rPr>
              <a:t>Phil Burton</a:t>
            </a:r>
          </a:p>
          <a:p>
            <a:pPr algn="l" defTabSz="457200">
              <a:buSzPct val="100000"/>
              <a:defRPr sz="1400" b="1">
                <a:latin typeface="Calibri"/>
                <a:ea typeface="Calibri"/>
                <a:cs typeface="Calibri"/>
                <a:sym typeface="Calibri"/>
              </a:defRPr>
            </a:pPr>
            <a:r>
              <a:rPr lang="en-GB" dirty="0"/>
              <a:t>Steve Baldie</a:t>
            </a:r>
          </a:p>
          <a:p>
            <a:pPr algn="l" defTabSz="457200">
              <a:buSzPct val="100000"/>
              <a:defRPr sz="1400" b="1">
                <a:latin typeface="Calibri"/>
                <a:ea typeface="Calibri"/>
                <a:cs typeface="Calibri"/>
                <a:sym typeface="Calibri"/>
              </a:defRPr>
            </a:pPr>
            <a:r>
              <a:rPr lang="en-GB" dirty="0"/>
              <a:t>Steve Burridge</a:t>
            </a:r>
          </a:p>
          <a:p>
            <a:pPr algn="l" defTabSz="457200">
              <a:buSzPct val="100000"/>
              <a:defRPr sz="1400" b="1">
                <a:latin typeface="Calibri"/>
                <a:ea typeface="Calibri"/>
                <a:cs typeface="Calibri"/>
                <a:sym typeface="Calibri"/>
              </a:defRPr>
            </a:pPr>
            <a:r>
              <a:rPr lang="en-GB" dirty="0"/>
              <a:t>Tim Cummins</a:t>
            </a:r>
          </a:p>
          <a:p>
            <a:pPr algn="l" defTabSz="457200">
              <a:buSzPct val="100000"/>
              <a:defRPr sz="1400" b="1">
                <a:latin typeface="Calibri"/>
                <a:ea typeface="Calibri"/>
                <a:cs typeface="Calibri"/>
                <a:sym typeface="Calibri"/>
              </a:defRPr>
            </a:pPr>
            <a:r>
              <a:rPr lang="en-GB" dirty="0"/>
              <a:t>Vicky </a:t>
            </a:r>
            <a:r>
              <a:rPr lang="en-GB" dirty="0" err="1"/>
              <a:t>Gierat</a:t>
            </a:r>
            <a:endParaRPr lang="en-GB" dirty="0"/>
          </a:p>
        </p:txBody>
      </p:sp>
      <p:grpSp>
        <p:nvGrpSpPr>
          <p:cNvPr id="140" name="Group 8"/>
          <p:cNvGrpSpPr/>
          <p:nvPr/>
        </p:nvGrpSpPr>
        <p:grpSpPr>
          <a:xfrm>
            <a:off x="1050168" y="8238707"/>
            <a:ext cx="7946729" cy="7967289"/>
            <a:chOff x="0" y="0"/>
            <a:chExt cx="7946727" cy="7967287"/>
          </a:xfrm>
        </p:grpSpPr>
        <p:pic>
          <p:nvPicPr>
            <p:cNvPr id="138" name="Picture 1" descr="Picture 1"/>
            <p:cNvPicPr>
              <a:picLocks noChangeAspect="1"/>
            </p:cNvPicPr>
            <p:nvPr/>
          </p:nvPicPr>
          <p:blipFill>
            <a:blip r:embed="rId2">
              <a:alphaModFix amt="15000"/>
            </a:blip>
            <a:stretch>
              <a:fillRect/>
            </a:stretch>
          </p:blipFill>
          <p:spPr>
            <a:xfrm>
              <a:off x="-1" y="-1"/>
              <a:ext cx="6436777" cy="5333360"/>
            </a:xfrm>
            <a:prstGeom prst="rect">
              <a:avLst/>
            </a:prstGeom>
            <a:ln w="12700" cap="flat">
              <a:noFill/>
              <a:miter lim="400000"/>
            </a:ln>
            <a:effectLst/>
          </p:spPr>
        </p:pic>
        <p:pic>
          <p:nvPicPr>
            <p:cNvPr id="139" name="Picture 2" descr="Picture 2"/>
            <p:cNvPicPr>
              <a:picLocks noChangeAspect="1"/>
            </p:cNvPicPr>
            <p:nvPr/>
          </p:nvPicPr>
          <p:blipFill>
            <a:blip r:embed="rId3">
              <a:alphaModFix amt="31000"/>
            </a:blip>
            <a:stretch>
              <a:fillRect/>
            </a:stretch>
          </p:blipFill>
          <p:spPr>
            <a:xfrm>
              <a:off x="6846556" y="7594860"/>
              <a:ext cx="1100172" cy="372428"/>
            </a:xfrm>
            <a:prstGeom prst="rect">
              <a:avLst/>
            </a:prstGeom>
            <a:ln w="12700" cap="flat">
              <a:noFill/>
              <a:miter lim="400000"/>
            </a:ln>
            <a:effectLst/>
          </p:spPr>
        </p:pic>
      </p:grpSp>
      <p:sp>
        <p:nvSpPr>
          <p:cNvPr id="12" name="TextBox 11">
            <a:extLst>
              <a:ext uri="{FF2B5EF4-FFF2-40B4-BE49-F238E27FC236}">
                <a16:creationId xmlns:a16="http://schemas.microsoft.com/office/drawing/2014/main" id="{D05F62A2-DE1F-F65E-1DD2-8BAED0F029C1}"/>
              </a:ext>
            </a:extLst>
          </p:cNvPr>
          <p:cNvSpPr txBox="1"/>
          <p:nvPr/>
        </p:nvSpPr>
        <p:spPr>
          <a:xfrm>
            <a:off x="4866774" y="6345055"/>
            <a:ext cx="6504166" cy="3139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a:lnSpc>
                <a:spcPct val="90000"/>
              </a:lnSpc>
              <a:defRPr sz="1600" b="1" u="sng">
                <a:uFill>
                  <a:solidFill>
                    <a:srgbClr val="000000"/>
                  </a:solidFill>
                </a:uFill>
                <a:latin typeface="Calibri"/>
                <a:ea typeface="Calibri"/>
                <a:cs typeface="Calibri"/>
                <a:sym typeface="Calibri"/>
              </a:defRPr>
            </a:pPr>
            <a:r>
              <a:rPr lang="en-GB" dirty="0"/>
              <a:t>Volunteers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91"/>
          <p:cNvSpPr/>
          <p:nvPr/>
        </p:nvSpPr>
        <p:spPr>
          <a:xfrm>
            <a:off x="-326" y="0"/>
            <a:ext cx="6689674" cy="9753600"/>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6" name="Picture 192" descr="Picture 1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
        <p:nvSpPr>
          <p:cNvPr id="127" name="Title"/>
          <p:cNvSpPr txBox="1">
            <a:spLocks noGrp="1"/>
          </p:cNvSpPr>
          <p:nvPr>
            <p:ph type="title"/>
          </p:nvPr>
        </p:nvSpPr>
        <p:spPr>
          <a:xfrm>
            <a:off x="7119087" y="3310373"/>
            <a:ext cx="5126399" cy="1993173"/>
          </a:xfrm>
          <a:prstGeom prst="rect">
            <a:avLst/>
          </a:prstGeom>
        </p:spPr>
        <p:txBody>
          <a:bodyPr lIns="45718" tIns="45718" rIns="45718" bIns="45718" anchor="t"/>
          <a:lstStyle/>
          <a:p>
            <a:pPr defTabSz="914400">
              <a:lnSpc>
                <a:spcPct val="90000"/>
              </a:lnSpc>
              <a:defRPr sz="5500"/>
            </a:pPr>
            <a:r>
              <a:rPr dirty="0"/>
              <a:t>Annual Report</a:t>
            </a:r>
            <a:br>
              <a:rPr dirty="0"/>
            </a:br>
            <a:r>
              <a:rPr dirty="0"/>
              <a:t>202</a:t>
            </a:r>
            <a:r>
              <a:rPr lang="en-GB" dirty="0"/>
              <a:t>1</a:t>
            </a:r>
            <a:r>
              <a:rPr dirty="0"/>
              <a:t>-202</a:t>
            </a:r>
            <a:r>
              <a:rPr lang="en-GB" dirty="0"/>
              <a:t>2</a:t>
            </a:r>
            <a:endParaRPr dirty="0"/>
          </a:p>
        </p:txBody>
      </p:sp>
      <p:sp>
        <p:nvSpPr>
          <p:cNvPr id="128" name="Freeform 49"/>
          <p:cNvSpPr/>
          <p:nvPr/>
        </p:nvSpPr>
        <p:spPr>
          <a:xfrm>
            <a:off x="0" y="840013"/>
            <a:ext cx="5843292" cy="8927064"/>
          </a:xfrm>
          <a:custGeom>
            <a:avLst/>
            <a:gdLst/>
            <a:ahLst/>
            <a:cxnLst>
              <a:cxn ang="0">
                <a:pos x="wd2" y="hd2"/>
              </a:cxn>
              <a:cxn ang="5400000">
                <a:pos x="wd2" y="hd2"/>
              </a:cxn>
              <a:cxn ang="10800000">
                <a:pos x="wd2" y="hd2"/>
              </a:cxn>
              <a:cxn ang="16200000">
                <a:pos x="wd2" y="hd2"/>
              </a:cxn>
            </a:cxnLst>
            <a:rect l="0" t="0" r="r" b="b"/>
            <a:pathLst>
              <a:path w="21600" h="21600"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solidFill>
          <a:ln w="25400">
            <a:solidFill>
              <a:srgbClr val="7DD99B"/>
            </a:solidFill>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9" name="Picture 2" descr="Picture 2"/>
          <p:cNvPicPr>
            <a:picLocks noChangeAspect="1"/>
          </p:cNvPicPr>
          <p:nvPr/>
        </p:nvPicPr>
        <p:blipFill>
          <a:blip r:embed="rId3"/>
          <a:srcRect/>
          <a:stretch>
            <a:fillRect/>
          </a:stretch>
        </p:blipFill>
        <p:spPr>
          <a:xfrm>
            <a:off x="-2" y="1095163"/>
            <a:ext cx="5651898" cy="8671719"/>
          </a:xfrm>
          <a:custGeom>
            <a:avLst/>
            <a:gdLst/>
            <a:ahLst/>
            <a:cxnLst>
              <a:cxn ang="0">
                <a:pos x="wd2" y="hd2"/>
              </a:cxn>
              <a:cxn ang="5400000">
                <a:pos x="wd2" y="hd2"/>
              </a:cxn>
              <a:cxn ang="10800000">
                <a:pos x="wd2" y="hd2"/>
              </a:cxn>
              <a:cxn ang="16200000">
                <a:pos x="wd2" y="hd2"/>
              </a:cxn>
            </a:cxnLst>
            <a:rect l="0" t="0" r="r" b="b"/>
            <a:pathLst>
              <a:path w="21600" h="21600" extrusionOk="0">
                <a:moveTo>
                  <a:pt x="8879" y="0"/>
                </a:moveTo>
                <a:cubicBezTo>
                  <a:pt x="5805" y="0"/>
                  <a:pt x="2986" y="948"/>
                  <a:pt x="787" y="2525"/>
                </a:cubicBezTo>
                <a:lnTo>
                  <a:pt x="0" y="3147"/>
                </a:lnTo>
                <a:lnTo>
                  <a:pt x="0" y="18963"/>
                </a:lnTo>
                <a:lnTo>
                  <a:pt x="787" y="19585"/>
                </a:lnTo>
                <a:cubicBezTo>
                  <a:pt x="1730" y="20261"/>
                  <a:pt x="2787" y="20821"/>
                  <a:pt x="3928" y="21240"/>
                </a:cubicBezTo>
                <a:lnTo>
                  <a:pt x="5060" y="21600"/>
                </a:lnTo>
                <a:lnTo>
                  <a:pt x="12700" y="21600"/>
                </a:lnTo>
                <a:lnTo>
                  <a:pt x="13831" y="21240"/>
                </a:lnTo>
                <a:cubicBezTo>
                  <a:pt x="18397" y="19562"/>
                  <a:pt x="21600" y="15634"/>
                  <a:pt x="21600" y="11055"/>
                </a:cubicBezTo>
                <a:cubicBezTo>
                  <a:pt x="21600" y="4950"/>
                  <a:pt x="15905" y="0"/>
                  <a:pt x="8879" y="0"/>
                </a:cubicBezTo>
                <a:close/>
              </a:path>
            </a:pathLst>
          </a:custGeom>
          <a:ln w="12700">
            <a:miter lim="400000"/>
          </a:ln>
        </p:spPr>
      </p:pic>
      <p:pic>
        <p:nvPicPr>
          <p:cNvPr id="130" name="Picture 3" descr="Picture 3"/>
          <p:cNvPicPr>
            <a:picLocks noChangeAspect="1"/>
          </p:cNvPicPr>
          <p:nvPr/>
        </p:nvPicPr>
        <p:blipFill>
          <a:blip r:embed="rId4"/>
          <a:stretch>
            <a:fillRect/>
          </a:stretch>
        </p:blipFill>
        <p:spPr>
          <a:xfrm>
            <a:off x="952499" y="2590799"/>
            <a:ext cx="4081896" cy="164708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74"/>
          <p:cNvSpPr/>
          <p:nvPr/>
        </p:nvSpPr>
        <p:spPr>
          <a:xfrm>
            <a:off x="0" y="0"/>
            <a:ext cx="13004800" cy="9753600"/>
          </a:xfrm>
          <a:prstGeom prst="rect">
            <a:avLst/>
          </a:prstGeom>
          <a:solidFill>
            <a:srgbClr val="FFFFFF"/>
          </a:solidFill>
          <a:ln w="12700">
            <a:miter lim="400000"/>
          </a:ln>
        </p:spPr>
        <p:txBody>
          <a:bodyPr lIns="50800" tIns="50800" rIns="50800" bIns="50800" anchor="ctr"/>
          <a:lstStyle/>
          <a:p>
            <a:pPr>
              <a:defRPr>
                <a:solidFill>
                  <a:srgbClr val="FFFFFF"/>
                </a:solidFill>
              </a:defRPr>
            </a:pPr>
            <a:endParaRPr/>
          </a:p>
        </p:txBody>
      </p:sp>
      <p:sp>
        <p:nvSpPr>
          <p:cNvPr id="143" name="INTRODUCTION…"/>
          <p:cNvSpPr txBox="1">
            <a:spLocks noGrp="1"/>
          </p:cNvSpPr>
          <p:nvPr>
            <p:ph type="body" idx="1"/>
          </p:nvPr>
        </p:nvSpPr>
        <p:spPr>
          <a:xfrm>
            <a:off x="481596" y="982771"/>
            <a:ext cx="11632073" cy="6249221"/>
          </a:xfrm>
          <a:prstGeom prst="rect">
            <a:avLst/>
          </a:prstGeom>
        </p:spPr>
        <p:txBody>
          <a:bodyPr lIns="45718" tIns="45718" rIns="45718" bIns="45718"/>
          <a:lstStyle/>
          <a:p>
            <a:pPr marL="0" indent="0" defTabSz="914400">
              <a:lnSpc>
                <a:spcPct val="90000"/>
              </a:lnSpc>
              <a:spcBef>
                <a:spcPts val="0"/>
              </a:spcBef>
              <a:buSzPct val="100000"/>
              <a:buNone/>
              <a:defRPr sz="2000" b="1">
                <a:uFill>
                  <a:solidFill>
                    <a:srgbClr val="000000"/>
                  </a:solidFill>
                </a:uFill>
                <a:latin typeface="Calibri"/>
                <a:ea typeface="Calibri"/>
                <a:cs typeface="Calibri"/>
                <a:sym typeface="Calibri"/>
              </a:defRPr>
            </a:pPr>
            <a:r>
              <a:rPr dirty="0"/>
              <a:t>INTRODUCTION</a:t>
            </a:r>
            <a:endParaRPr sz="1800" dirty="0"/>
          </a:p>
          <a:p>
            <a:pPr marL="0" indent="-228600" defTabSz="914400">
              <a:lnSpc>
                <a:spcPct val="90000"/>
              </a:lnSpc>
              <a:spcBef>
                <a:spcPts val="0"/>
              </a:spcBef>
              <a:buSzPct val="100000"/>
              <a:buFont typeface="Arial"/>
              <a:defRPr sz="1800" b="1">
                <a:uFill>
                  <a:solidFill>
                    <a:srgbClr val="000000"/>
                  </a:solidFill>
                </a:uFill>
                <a:latin typeface="Calibri"/>
                <a:ea typeface="Calibri"/>
                <a:cs typeface="Calibri"/>
                <a:sym typeface="Calibri"/>
              </a:defRPr>
            </a:pPr>
            <a:endParaRPr sz="1800" dirty="0"/>
          </a:p>
          <a:p>
            <a:pPr marL="0" indent="0" defTabSz="914400">
              <a:lnSpc>
                <a:spcPct val="90000"/>
              </a:lnSpc>
              <a:spcBef>
                <a:spcPts val="0"/>
              </a:spcBef>
              <a:buSzPct val="100000"/>
              <a:buNone/>
              <a:defRPr sz="2000">
                <a:uFill>
                  <a:solidFill>
                    <a:srgbClr val="000000"/>
                  </a:solidFill>
                </a:uFill>
                <a:latin typeface="Calibri"/>
                <a:ea typeface="Calibri"/>
                <a:cs typeface="Calibri"/>
                <a:sym typeface="Calibri"/>
              </a:defRPr>
            </a:pPr>
            <a:r>
              <a:rPr dirty="0"/>
              <a:t>Sulis Scorpions Youth Cycling Alliance was formed in April 2013 to enable young people to participate in cycle sport.   We are based at the dedicated 1.5 km cycle circuit at Odd Down, Bath</a:t>
            </a:r>
            <a:r>
              <a:rPr spc="-100" dirty="0">
                <a:uFill>
                  <a:solidFill>
                    <a:srgbClr val="333333"/>
                  </a:solidFill>
                </a:uFill>
              </a:rPr>
              <a:t>.</a:t>
            </a:r>
            <a:r>
              <a:rPr dirty="0"/>
              <a:t>  Membership of the club is open to any youth or junior between the ages of 7 and 18 years who wishes to improve their cycling skills and/or develop their participation in cycle sport, regardless of sex, disability, ethnicity, nationality, sexual orientation, religion or other beliefs.</a:t>
            </a:r>
            <a:endParaRPr sz="1800" dirty="0"/>
          </a:p>
          <a:p>
            <a:pPr marL="0" indent="-228600" defTabSz="914400">
              <a:lnSpc>
                <a:spcPct val="90000"/>
              </a:lnSpc>
              <a:spcBef>
                <a:spcPts val="0"/>
              </a:spcBef>
              <a:buSzPct val="100000"/>
              <a:buFont typeface="Arial"/>
              <a:defRPr sz="1800">
                <a:uFill>
                  <a:solidFill>
                    <a:srgbClr val="000000"/>
                  </a:solidFill>
                </a:uFill>
                <a:latin typeface="Calibri"/>
                <a:ea typeface="Calibri"/>
                <a:cs typeface="Calibri"/>
                <a:sym typeface="Calibri"/>
              </a:defRPr>
            </a:pPr>
            <a:endParaRPr sz="1800" dirty="0"/>
          </a:p>
          <a:p>
            <a:pPr marL="0" lvl="1" indent="0" defTabSz="914400">
              <a:lnSpc>
                <a:spcPct val="90000"/>
              </a:lnSpc>
              <a:spcBef>
                <a:spcPts val="0"/>
              </a:spcBef>
              <a:buSzPct val="100000"/>
              <a:buNone/>
              <a:defRPr sz="2000" b="1">
                <a:uFill>
                  <a:solidFill>
                    <a:srgbClr val="000000"/>
                  </a:solidFill>
                </a:uFill>
                <a:latin typeface="Calibri"/>
                <a:ea typeface="Calibri"/>
                <a:cs typeface="Calibri"/>
                <a:sym typeface="Calibri"/>
              </a:defRPr>
            </a:pPr>
            <a:r>
              <a:rPr dirty="0"/>
              <a:t>CLUBMARK STATUS</a:t>
            </a:r>
            <a:endParaRPr lang="en-GB" dirty="0"/>
          </a:p>
          <a:p>
            <a:pPr marL="0" lvl="1" indent="0" defTabSz="914400">
              <a:lnSpc>
                <a:spcPct val="90000"/>
              </a:lnSpc>
              <a:spcBef>
                <a:spcPts val="0"/>
              </a:spcBef>
              <a:buSzPct val="100000"/>
              <a:buNone/>
              <a:defRPr sz="2000" b="1">
                <a:uFill>
                  <a:solidFill>
                    <a:srgbClr val="000000"/>
                  </a:solidFill>
                </a:uFill>
                <a:latin typeface="Calibri"/>
                <a:ea typeface="Calibri"/>
                <a:cs typeface="Calibri"/>
                <a:sym typeface="Calibri"/>
              </a:defRPr>
            </a:pPr>
            <a:endParaRPr sz="1800" dirty="0"/>
          </a:p>
          <a:p>
            <a:pPr marL="0" lvl="2" indent="0" defTabSz="914400">
              <a:lnSpc>
                <a:spcPct val="90000"/>
              </a:lnSpc>
              <a:spcBef>
                <a:spcPts val="0"/>
              </a:spcBef>
              <a:buSzPct val="100000"/>
              <a:buNone/>
              <a:defRPr sz="2000">
                <a:uFill>
                  <a:solidFill>
                    <a:srgbClr val="000000"/>
                  </a:solidFill>
                </a:uFill>
                <a:latin typeface="Calibri"/>
                <a:ea typeface="Calibri"/>
                <a:cs typeface="Calibri"/>
                <a:sym typeface="Calibri"/>
              </a:defRPr>
            </a:pPr>
            <a:r>
              <a:rPr dirty="0"/>
              <a:t>Joining a select group of cycling clubs across the country, in June 2018 Sulis Scorpions fulfilled the necessary criteria to achieve British Cycling’s Go-Ride </a:t>
            </a:r>
            <a:r>
              <a:rPr dirty="0" err="1"/>
              <a:t>Clubmark</a:t>
            </a:r>
            <a:r>
              <a:rPr dirty="0"/>
              <a:t> status</a:t>
            </a:r>
            <a:r>
              <a:rPr lang="en-GB" dirty="0"/>
              <a:t>.</a:t>
            </a:r>
            <a:r>
              <a:rPr dirty="0"/>
              <a:t> </a:t>
            </a:r>
            <a:r>
              <a:rPr lang="en-GB" dirty="0"/>
              <a:t>T</a:t>
            </a:r>
            <a:r>
              <a:rPr dirty="0"/>
              <a:t>his prestigious accreditation was successfully renewed in July 2021. </a:t>
            </a:r>
            <a:r>
              <a:rPr dirty="0" err="1"/>
              <a:t>Clubmark</a:t>
            </a:r>
            <a:r>
              <a:rPr dirty="0"/>
              <a:t> is a universally acknowledged cross sport scheme introduced by Sport England for community sports clubs</a:t>
            </a:r>
            <a:r>
              <a:rPr lang="en-GB" dirty="0"/>
              <a:t>.  It </a:t>
            </a:r>
            <a:r>
              <a:rPr dirty="0" err="1"/>
              <a:t>recognises</a:t>
            </a:r>
            <a:r>
              <a:rPr dirty="0"/>
              <a:t> high standards in welfare, equality, coaching and club management.</a:t>
            </a:r>
          </a:p>
        </p:txBody>
      </p:sp>
      <p:sp>
        <p:nvSpPr>
          <p:cNvPr id="144" name="Rectangle 76"/>
          <p:cNvSpPr/>
          <p:nvPr/>
        </p:nvSpPr>
        <p:spPr>
          <a:xfrm rot="2700000">
            <a:off x="11674739" y="3129875"/>
            <a:ext cx="917857" cy="688395"/>
          </a:xfrm>
          <a:prstGeom prst="rect">
            <a:avLst/>
          </a:prstGeom>
          <a:solidFill>
            <a:schemeClr val="accent4">
              <a:alpha val="30000"/>
            </a:schemeClr>
          </a:solidFill>
          <a:ln w="12700">
            <a:miter lim="400000"/>
          </a:ln>
        </p:spPr>
        <p:txBody>
          <a:bodyPr lIns="50800" tIns="50800" rIns="50800" bIns="50800" anchor="ctr"/>
          <a:lstStyle/>
          <a:p>
            <a:pPr>
              <a:defRPr>
                <a:solidFill>
                  <a:srgbClr val="FFFFFF"/>
                </a:solidFill>
              </a:defRPr>
            </a:pPr>
            <a:endParaRPr/>
          </a:p>
        </p:txBody>
      </p:sp>
      <p:sp>
        <p:nvSpPr>
          <p:cNvPr id="145" name="Isosceles Triangle 78"/>
          <p:cNvSpPr/>
          <p:nvPr/>
        </p:nvSpPr>
        <p:spPr>
          <a:xfrm rot="16200000">
            <a:off x="10524724" y="2136400"/>
            <a:ext cx="3602251" cy="1357903"/>
          </a:xfrm>
          <a:prstGeom prst="triangle">
            <a:avLst/>
          </a:prstGeom>
          <a:solidFill>
            <a:schemeClr val="accent4">
              <a:alpha val="30000"/>
            </a:schemeClr>
          </a:solidFill>
          <a:ln w="12700">
            <a:miter lim="400000"/>
          </a:ln>
        </p:spPr>
        <p:txBody>
          <a:bodyPr lIns="50800" tIns="50800" rIns="50800" bIns="50800" anchor="ctr"/>
          <a:lstStyle/>
          <a:p>
            <a:pPr>
              <a:defRPr>
                <a:solidFill>
                  <a:srgbClr val="FFFFFF"/>
                </a:solidFill>
              </a:defRPr>
            </a:pPr>
            <a:endParaRPr/>
          </a:p>
        </p:txBody>
      </p:sp>
      <p:sp>
        <p:nvSpPr>
          <p:cNvPr id="146" name="Isosceles Triangle 80"/>
          <p:cNvSpPr/>
          <p:nvPr/>
        </p:nvSpPr>
        <p:spPr>
          <a:xfrm rot="5400000">
            <a:off x="-893894" y="7438242"/>
            <a:ext cx="2869449" cy="1081666"/>
          </a:xfrm>
          <a:prstGeom prst="triangle">
            <a:avLst/>
          </a:prstGeom>
          <a:solidFill>
            <a:schemeClr val="accent1">
              <a:alpha val="30000"/>
            </a:schemeClr>
          </a:solidFill>
          <a:ln w="12700">
            <a:miter lim="400000"/>
          </a:ln>
        </p:spPr>
        <p:txBody>
          <a:bodyPr lIns="50800" tIns="50800" rIns="50800" bIns="50800" anchor="ctr"/>
          <a:lstStyle/>
          <a:p>
            <a:pPr>
              <a:defRPr>
                <a:solidFill>
                  <a:srgbClr val="FFFFFF"/>
                </a:solidFill>
              </a:defRPr>
            </a:pPr>
            <a:endParaRPr/>
          </a:p>
        </p:txBody>
      </p:sp>
      <p:sp>
        <p:nvSpPr>
          <p:cNvPr id="147" name="Rectangle 82"/>
          <p:cNvSpPr/>
          <p:nvPr/>
        </p:nvSpPr>
        <p:spPr>
          <a:xfrm rot="2700000">
            <a:off x="370119" y="8233819"/>
            <a:ext cx="690602" cy="517952"/>
          </a:xfrm>
          <a:prstGeom prst="rect">
            <a:avLst/>
          </a:prstGeom>
          <a:solidFill>
            <a:schemeClr val="accent1">
              <a:alpha val="30000"/>
            </a:schemeClr>
          </a:solidFill>
          <a:ln w="12700">
            <a:miter lim="400000"/>
          </a:ln>
        </p:spPr>
        <p:txBody>
          <a:bodyPr lIns="50800" tIns="50800" rIns="50800" bIns="50800" anchor="ctr"/>
          <a:lstStyle/>
          <a:p>
            <a:pPr>
              <a:defRPr>
                <a:solidFill>
                  <a:srgbClr val="FFFFFF"/>
                </a:solidFill>
              </a:defRPr>
            </a:pPr>
            <a:endParaRPr/>
          </a:p>
        </p:txBody>
      </p:sp>
      <p:grpSp>
        <p:nvGrpSpPr>
          <p:cNvPr id="150" name="Group 11"/>
          <p:cNvGrpSpPr/>
          <p:nvPr/>
        </p:nvGrpSpPr>
        <p:grpSpPr>
          <a:xfrm>
            <a:off x="2824146" y="904689"/>
            <a:ext cx="6352995" cy="6274561"/>
            <a:chOff x="0" y="0"/>
            <a:chExt cx="6352994" cy="6274559"/>
          </a:xfrm>
        </p:grpSpPr>
        <p:pic>
          <p:nvPicPr>
            <p:cNvPr id="148" name="Picture 1" descr="Picture 1"/>
            <p:cNvPicPr>
              <a:picLocks noChangeAspect="1"/>
            </p:cNvPicPr>
            <p:nvPr/>
          </p:nvPicPr>
          <p:blipFill>
            <a:blip r:embed="rId2">
              <a:alphaModFix amt="15000"/>
            </a:blip>
            <a:stretch>
              <a:fillRect/>
            </a:stretch>
          </p:blipFill>
          <p:spPr>
            <a:xfrm>
              <a:off x="0" y="0"/>
              <a:ext cx="6352995" cy="6274559"/>
            </a:xfrm>
            <a:prstGeom prst="rect">
              <a:avLst/>
            </a:prstGeom>
            <a:ln w="12700" cap="flat">
              <a:noFill/>
              <a:miter lim="400000"/>
            </a:ln>
            <a:effectLst/>
          </p:spPr>
        </p:pic>
        <p:pic>
          <p:nvPicPr>
            <p:cNvPr id="149" name="Picture 2" descr="Picture 2"/>
            <p:cNvPicPr>
              <a:picLocks noChangeAspect="1"/>
            </p:cNvPicPr>
            <p:nvPr/>
          </p:nvPicPr>
          <p:blipFill>
            <a:blip r:embed="rId3">
              <a:alphaModFix amt="31000"/>
            </a:blip>
            <a:stretch>
              <a:fillRect/>
            </a:stretch>
          </p:blipFill>
          <p:spPr>
            <a:xfrm>
              <a:off x="5078863" y="5836408"/>
              <a:ext cx="1085852" cy="438152"/>
            </a:xfrm>
            <a:prstGeom prst="rect">
              <a:avLst/>
            </a:prstGeom>
            <a:ln w="12700" cap="flat">
              <a:noFill/>
              <a:miter lim="400000"/>
            </a:ln>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25" y="0"/>
            <a:ext cx="13001549" cy="97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0072674-FB10-9976-9732-00A323A81F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823"/>
            <a:ext cx="13004780" cy="9751777"/>
          </a:xfrm>
          <a:prstGeom prst="rect">
            <a:avLst/>
          </a:prstGeom>
        </p:spPr>
      </p:pic>
      <p:sp>
        <p:nvSpPr>
          <p:cNvPr id="17" name="Freeform: Shape 129">
            <a:extLst>
              <a:ext uri="{FF2B5EF4-FFF2-40B4-BE49-F238E27FC236}">
                <a16:creationId xmlns:a16="http://schemas.microsoft.com/office/drawing/2014/main" id="{6DC1E5DB-339D-B90F-AF03-DF6272F34052}"/>
              </a:ext>
            </a:extLst>
          </p:cNvPr>
          <p:cNvSpPr/>
          <p:nvPr/>
        </p:nvSpPr>
        <p:spPr>
          <a:xfrm>
            <a:off x="0" y="0"/>
            <a:ext cx="4445092" cy="9753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12" y="0"/>
                </a:lnTo>
                <a:lnTo>
                  <a:pt x="12377" y="259"/>
                </a:lnTo>
                <a:cubicBezTo>
                  <a:pt x="17941" y="2543"/>
                  <a:pt x="21600" y="6412"/>
                  <a:pt x="21600" y="10800"/>
                </a:cubicBezTo>
                <a:cubicBezTo>
                  <a:pt x="21600" y="15188"/>
                  <a:pt x="17941" y="19057"/>
                  <a:pt x="12377" y="21341"/>
                </a:cubicBezTo>
                <a:lnTo>
                  <a:pt x="11712" y="21600"/>
                </a:lnTo>
                <a:lnTo>
                  <a:pt x="0" y="21600"/>
                </a:lnTo>
                <a:close/>
              </a:path>
            </a:pathLst>
          </a:custGeom>
          <a:solidFill>
            <a:schemeClr val="accent2"/>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19" name="Who Are We?">
            <a:extLst>
              <a:ext uri="{FF2B5EF4-FFF2-40B4-BE49-F238E27FC236}">
                <a16:creationId xmlns:a16="http://schemas.microsoft.com/office/drawing/2014/main" id="{4458C7ED-A246-EE65-D8D6-B73626A82BE0}"/>
              </a:ext>
            </a:extLst>
          </p:cNvPr>
          <p:cNvSpPr txBox="1">
            <a:spLocks/>
          </p:cNvSpPr>
          <p:nvPr/>
        </p:nvSpPr>
        <p:spPr>
          <a:xfrm>
            <a:off x="515664" y="4137341"/>
            <a:ext cx="3413764" cy="6344770"/>
          </a:xfrm>
          <a:prstGeom prst="rect">
            <a:avLst/>
          </a:prstGeom>
        </p:spPr>
        <p:txBody>
          <a:bodyPr lIns="45718" tIns="45718" rIns="45718" bIns="45718"/>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9pPr>
          </a:lstStyle>
          <a:p>
            <a:pPr hangingPunct="1"/>
            <a:r>
              <a:rPr lang="en-GB" dirty="0"/>
              <a:t>We’ve come a long way . . </a:t>
            </a:r>
          </a:p>
        </p:txBody>
      </p:sp>
    </p:spTree>
    <p:extLst>
      <p:ext uri="{BB962C8B-B14F-4D97-AF65-F5344CB8AC3E}">
        <p14:creationId xmlns:p14="http://schemas.microsoft.com/office/powerpoint/2010/main" val="12572849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25" y="0"/>
            <a:ext cx="13001549" cy="97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hen You Hit the Wall: Bonking vs. Fatigue vs. Cramping - I Love Bicycling">
            <a:extLst>
              <a:ext uri="{FF2B5EF4-FFF2-40B4-BE49-F238E27FC236}">
                <a16:creationId xmlns:a16="http://schemas.microsoft.com/office/drawing/2014/main" id="{964A1D21-4FA8-3920-B550-74578DFCA54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823"/>
            <a:ext cx="13004780" cy="97517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F6AB40-CD17-3C75-4F42-06EB11210EF2}"/>
              </a:ext>
            </a:extLst>
          </p:cNvPr>
          <p:cNvSpPr txBox="1"/>
          <p:nvPr/>
        </p:nvSpPr>
        <p:spPr>
          <a:xfrm>
            <a:off x="332096" y="645740"/>
            <a:ext cx="1187504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a:ln>
                  <a:noFill/>
                </a:ln>
                <a:solidFill>
                  <a:srgbClr val="000000"/>
                </a:solidFill>
                <a:effectLst/>
                <a:uFillTx/>
                <a:latin typeface="+mn-lt"/>
                <a:ea typeface="+mn-ea"/>
                <a:cs typeface="+mn-cs"/>
                <a:sym typeface="Helvetica Neue"/>
              </a:rPr>
              <a:t>Bonking: A complete collapse of mind, body and soul</a:t>
            </a:r>
          </a:p>
        </p:txBody>
      </p:sp>
    </p:spTree>
    <p:extLst>
      <p:ext uri="{BB962C8B-B14F-4D97-AF65-F5344CB8AC3E}">
        <p14:creationId xmlns:p14="http://schemas.microsoft.com/office/powerpoint/2010/main" val="20180204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0" y="146359"/>
            <a:ext cx="5010673" cy="399950"/>
          </a:xfrm>
          <a:prstGeom prst="rect">
            <a:avLst/>
          </a:prstGeom>
        </p:spPr>
        <p:txBody>
          <a:bodyPr lIns="34287" tIns="34287" rIns="34287" bIns="34287" anchor="t"/>
          <a:lstStyle>
            <a:lvl1pPr algn="r" defTabSz="667512">
              <a:lnSpc>
                <a:spcPct val="90000"/>
              </a:lnSpc>
              <a:defRPr sz="2000" b="1">
                <a:solidFill>
                  <a:srgbClr val="FF9B45"/>
                </a:solidFill>
                <a:latin typeface="+mj-lt"/>
                <a:ea typeface="+mj-ea"/>
                <a:cs typeface="+mj-cs"/>
                <a:sym typeface="Helvetica"/>
              </a:defRPr>
            </a:lvl1pPr>
          </a:lstStyle>
          <a:p>
            <a:pPr algn="l"/>
            <a:r>
              <a:rPr dirty="0"/>
              <a:t>Chair’s Report</a:t>
            </a:r>
          </a:p>
        </p:txBody>
      </p:sp>
      <p:sp>
        <p:nvSpPr>
          <p:cNvPr id="156" name="Text Placeholder 2"/>
          <p:cNvSpPr txBox="1">
            <a:spLocks noGrp="1"/>
          </p:cNvSpPr>
          <p:nvPr>
            <p:ph type="body" idx="1"/>
          </p:nvPr>
        </p:nvSpPr>
        <p:spPr>
          <a:xfrm>
            <a:off x="185683" y="641313"/>
            <a:ext cx="6236614" cy="4161275"/>
          </a:xfrm>
          <a:prstGeom prst="rect">
            <a:avLst/>
          </a:prstGeom>
        </p:spPr>
        <p:txBody>
          <a:bodyPr>
            <a:normAutofit/>
          </a:bodyPr>
          <a:lstStyle/>
          <a:p>
            <a:pPr marL="0" indent="0" defTabSz="549148">
              <a:lnSpc>
                <a:spcPct val="80000"/>
              </a:lnSpc>
              <a:spcBef>
                <a:spcPts val="500"/>
              </a:spcBef>
              <a:buSzTx/>
              <a:buNone/>
              <a:defRPr sz="1786">
                <a:latin typeface="Calibri"/>
                <a:ea typeface="Calibri"/>
                <a:cs typeface="Calibri"/>
                <a:sym typeface="Calibri"/>
              </a:defRPr>
            </a:pPr>
            <a:r>
              <a:rPr lang="en-GB" sz="2000" dirty="0">
                <a:latin typeface="Calibri" panose="020F0502020204030204" pitchFamily="34" charset="0"/>
                <a:cs typeface="Calibri" panose="020F0502020204030204" pitchFamily="34" charset="0"/>
              </a:rPr>
              <a:t>The pandemic is impacting our rate of progress but we have come a long way and the support of the committee, coaches and volunteers must never be under-estimated or taken for granted. I continue to highlight that without them there is no Sulis Scorpions.</a:t>
            </a:r>
          </a:p>
          <a:p>
            <a:pPr marL="0" indent="0" defTabSz="549148">
              <a:lnSpc>
                <a:spcPct val="80000"/>
              </a:lnSpc>
              <a:spcBef>
                <a:spcPts val="500"/>
              </a:spcBef>
              <a:buSzTx/>
              <a:buNone/>
              <a:defRPr sz="1786">
                <a:latin typeface="Calibri"/>
                <a:ea typeface="Calibri"/>
                <a:cs typeface="Calibri"/>
                <a:sym typeface="Calibri"/>
              </a:defRPr>
            </a:pPr>
            <a:endParaRPr sz="2000" dirty="0">
              <a:latin typeface="Calibri" panose="020F0502020204030204" pitchFamily="34" charset="0"/>
              <a:ea typeface="+mj-ea"/>
              <a:cs typeface="Calibri" panose="020F0502020204030204" pitchFamily="34" charset="0"/>
              <a:sym typeface="Helvetica"/>
            </a:endParaRPr>
          </a:p>
          <a:p>
            <a:pPr marL="0" indent="0" defTabSz="549148">
              <a:lnSpc>
                <a:spcPct val="80000"/>
              </a:lnSpc>
              <a:spcBef>
                <a:spcPts val="500"/>
              </a:spcBef>
              <a:buSzTx/>
              <a:buNone/>
              <a:defRPr sz="1786">
                <a:latin typeface="Calibri"/>
                <a:ea typeface="Calibri"/>
                <a:cs typeface="Calibri"/>
                <a:sym typeface="Calibri"/>
              </a:defRPr>
            </a:pPr>
            <a:r>
              <a:rPr lang="en-GB" sz="2000" dirty="0">
                <a:latin typeface="Calibri" panose="020F0502020204030204" pitchFamily="34" charset="0"/>
                <a:cs typeface="Calibri" panose="020F0502020204030204" pitchFamily="34" charset="0"/>
              </a:rPr>
              <a:t>We are midway through our 5 year plan – the details are in this deck. In some areas we are ahead and in others we are behind. Overall, we should be pleased with our progress. My concern areas are linked, primarily, with the recovery from Covid-19 and getting life back to normal so that will be the focus for the coming year.</a:t>
            </a:r>
            <a:endParaRPr sz="2000" dirty="0">
              <a:latin typeface="Calibri" panose="020F0502020204030204" pitchFamily="34" charset="0"/>
              <a:ea typeface="+mj-ea"/>
              <a:cs typeface="Calibri" panose="020F0502020204030204" pitchFamily="34" charset="0"/>
              <a:sym typeface="Helvetica"/>
            </a:endParaRPr>
          </a:p>
        </p:txBody>
      </p:sp>
      <p:sp>
        <p:nvSpPr>
          <p:cNvPr id="11" name="Text Placeholder 2">
            <a:extLst>
              <a:ext uri="{FF2B5EF4-FFF2-40B4-BE49-F238E27FC236}">
                <a16:creationId xmlns:a16="http://schemas.microsoft.com/office/drawing/2014/main" id="{644C1DBC-7A24-7701-5513-0FDE911A2BF8}"/>
              </a:ext>
            </a:extLst>
          </p:cNvPr>
          <p:cNvSpPr txBox="1">
            <a:spLocks/>
          </p:cNvSpPr>
          <p:nvPr/>
        </p:nvSpPr>
        <p:spPr>
          <a:xfrm>
            <a:off x="6722243" y="4802588"/>
            <a:ext cx="6303027" cy="4161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9pPr>
          </a:lstStyle>
          <a:p>
            <a:pPr marL="0" indent="0" defTabSz="549148" hangingPunct="1">
              <a:lnSpc>
                <a:spcPct val="80000"/>
              </a:lnSpc>
              <a:spcBef>
                <a:spcPts val="500"/>
              </a:spcBef>
              <a:buSzTx/>
              <a:buFontTx/>
              <a:buNone/>
              <a:defRPr sz="1786">
                <a:latin typeface="Calibri"/>
                <a:ea typeface="Calibri"/>
                <a:cs typeface="Calibri"/>
                <a:sym typeface="Calibri"/>
              </a:defRPr>
            </a:pPr>
            <a:r>
              <a:rPr lang="en-GB" sz="2000" dirty="0">
                <a:latin typeface="Calibri" panose="020F0502020204030204" pitchFamily="34" charset="0"/>
                <a:ea typeface="Calibri"/>
                <a:cs typeface="Calibri" panose="020F0502020204030204" pitchFamily="34" charset="0"/>
                <a:sym typeface="Calibri"/>
              </a:rPr>
              <a:t>Our committee continues to undergo significant change but is not beyond the norm and we are a victim of our own success. We have increased our volunteer and coach teams but these groups will always need support. My focus for this year has to be a more sustainable </a:t>
            </a:r>
            <a:r>
              <a:rPr lang="en-GB" sz="2000" b="1" dirty="0">
                <a:latin typeface="Calibri" panose="020F0502020204030204" pitchFamily="34" charset="0"/>
                <a:ea typeface="Calibri"/>
                <a:cs typeface="Calibri" panose="020F0502020204030204" pitchFamily="34" charset="0"/>
                <a:sym typeface="Calibri"/>
              </a:rPr>
              <a:t>succession plan </a:t>
            </a:r>
            <a:r>
              <a:rPr lang="en-GB" sz="2000" dirty="0">
                <a:latin typeface="Calibri" panose="020F0502020204030204" pitchFamily="34" charset="0"/>
                <a:ea typeface="Calibri"/>
                <a:cs typeface="Calibri" panose="020F0502020204030204" pitchFamily="34" charset="0"/>
                <a:sym typeface="Calibri"/>
              </a:rPr>
              <a:t>in place - this is the Club's biggest vulnerability going forward – the solution lies with the parents of younger members who may want to take on senior roles across the club</a:t>
            </a:r>
            <a:r>
              <a:rPr lang="en-GB" sz="2000" b="1" dirty="0">
                <a:latin typeface="Calibri" panose="020F0502020204030204" pitchFamily="34" charset="0"/>
                <a:ea typeface="Calibri"/>
                <a:cs typeface="Calibri" panose="020F0502020204030204" pitchFamily="34" charset="0"/>
                <a:sym typeface="Calibri"/>
              </a:rPr>
              <a:t>.</a:t>
            </a:r>
            <a:r>
              <a:rPr lang="en-GB" sz="2000" dirty="0">
                <a:latin typeface="Calibri" panose="020F0502020204030204" pitchFamily="34" charset="0"/>
                <a:ea typeface="Calibri"/>
                <a:cs typeface="Calibri" panose="020F0502020204030204" pitchFamily="34" charset="0"/>
                <a:sym typeface="Calibri"/>
              </a:rPr>
              <a:t> </a:t>
            </a:r>
            <a:endParaRPr lang="en-GB" sz="2000" dirty="0">
              <a:latin typeface="Calibri" panose="020F0502020204030204" pitchFamily="34" charset="0"/>
              <a:ea typeface="+mj-ea"/>
              <a:cs typeface="Calibri" panose="020F0502020204030204" pitchFamily="34" charset="0"/>
              <a:sym typeface="Helvetica"/>
            </a:endParaRPr>
          </a:p>
          <a:p>
            <a:pPr marL="0" indent="0" defTabSz="549148" hangingPunct="1">
              <a:lnSpc>
                <a:spcPct val="80000"/>
              </a:lnSpc>
              <a:spcBef>
                <a:spcPts val="500"/>
              </a:spcBef>
              <a:buSzTx/>
              <a:buFontTx/>
              <a:buNone/>
              <a:defRPr sz="1786">
                <a:latin typeface="Calibri"/>
                <a:ea typeface="Calibri"/>
                <a:cs typeface="Calibri"/>
                <a:sym typeface="Calibri"/>
              </a:defRPr>
            </a:pPr>
            <a:endParaRPr lang="en-GB" sz="2000" dirty="0">
              <a:latin typeface="Calibri" panose="020F0502020204030204" pitchFamily="34" charset="0"/>
              <a:ea typeface="Calibri"/>
              <a:cs typeface="Calibri" panose="020F0502020204030204" pitchFamily="34" charset="0"/>
              <a:sym typeface="Calibri"/>
            </a:endParaRPr>
          </a:p>
          <a:p>
            <a:pPr marL="0" indent="0" defTabSz="549148" hangingPunct="1">
              <a:lnSpc>
                <a:spcPct val="80000"/>
              </a:lnSpc>
              <a:spcBef>
                <a:spcPts val="500"/>
              </a:spcBef>
              <a:buSzTx/>
              <a:buFontTx/>
              <a:buNone/>
              <a:defRPr sz="1786">
                <a:latin typeface="Calibri"/>
                <a:ea typeface="Calibri"/>
                <a:cs typeface="Calibri"/>
                <a:sym typeface="Calibri"/>
              </a:defRPr>
            </a:pPr>
            <a:r>
              <a:rPr lang="en-GB" sz="2000" dirty="0">
                <a:latin typeface="Calibri" panose="020F0502020204030204" pitchFamily="34" charset="0"/>
                <a:ea typeface="Calibri"/>
                <a:cs typeface="Calibri" panose="020F0502020204030204" pitchFamily="34" charset="0"/>
                <a:sym typeface="Calibri"/>
              </a:rPr>
              <a:t>Next year is our 10</a:t>
            </a:r>
            <a:r>
              <a:rPr lang="en-GB" sz="2000" baseline="30000" dirty="0">
                <a:latin typeface="Calibri" panose="020F0502020204030204" pitchFamily="34" charset="0"/>
                <a:ea typeface="Calibri"/>
                <a:cs typeface="Calibri" panose="020F0502020204030204" pitchFamily="34" charset="0"/>
                <a:sym typeface="Calibri"/>
              </a:rPr>
              <a:t>th</a:t>
            </a:r>
            <a:r>
              <a:rPr lang="en-GB" sz="2000" dirty="0">
                <a:latin typeface="Calibri" panose="020F0502020204030204" pitchFamily="34" charset="0"/>
                <a:ea typeface="Calibri"/>
                <a:cs typeface="Calibri" panose="020F0502020204030204" pitchFamily="34" charset="0"/>
                <a:sym typeface="Calibri"/>
              </a:rPr>
              <a:t> birthday – we have some changes to put in place that will allow us to really celebrate this amazing achievement. I appeal to everyone in the club to ask themselves how they can support and sustain Sulis Scorpions? Your help, no matter how big or small, makes the difference, allows your children to enjoy the amazing sport of cycling and will take us through the </a:t>
            </a:r>
            <a:r>
              <a:rPr lang="en-GB" sz="2000" b="1" dirty="0">
                <a:latin typeface="Calibri" panose="020F0502020204030204" pitchFamily="34" charset="0"/>
                <a:ea typeface="Calibri"/>
                <a:cs typeface="Calibri" panose="020F0502020204030204" pitchFamily="34" charset="0"/>
                <a:sym typeface="Calibri"/>
              </a:rPr>
              <a:t>next decade</a:t>
            </a:r>
            <a:r>
              <a:rPr lang="en-GB" sz="2000" dirty="0">
                <a:latin typeface="Calibri" panose="020F0502020204030204" pitchFamily="34" charset="0"/>
                <a:ea typeface="Calibri"/>
                <a:cs typeface="Calibri" panose="020F0502020204030204" pitchFamily="34" charset="0"/>
                <a:sym typeface="Calibri"/>
              </a:rPr>
              <a:t>.</a:t>
            </a:r>
          </a:p>
        </p:txBody>
      </p:sp>
      <p:pic>
        <p:nvPicPr>
          <p:cNvPr id="7" name="Picture 6" descr="A group of people riding bikes on a road&#10;&#10;Description automatically generated with medium confidence">
            <a:extLst>
              <a:ext uri="{FF2B5EF4-FFF2-40B4-BE49-F238E27FC236}">
                <a16:creationId xmlns:a16="http://schemas.microsoft.com/office/drawing/2014/main" id="{98AA03DE-430C-6187-CAD5-031B960209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02400" y="346334"/>
            <a:ext cx="6522870" cy="4330491"/>
          </a:xfrm>
          <a:prstGeom prst="rect">
            <a:avLst/>
          </a:prstGeom>
        </p:spPr>
      </p:pic>
      <p:pic>
        <p:nvPicPr>
          <p:cNvPr id="9" name="Picture 8" descr="A group of people on bicycles&#10;&#10;Description automatically generated with medium confidence">
            <a:extLst>
              <a:ext uri="{FF2B5EF4-FFF2-40B4-BE49-F238E27FC236}">
                <a16:creationId xmlns:a16="http://schemas.microsoft.com/office/drawing/2014/main" id="{6132D673-CA4B-9749-02B9-5143CBFBB1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334" y="4876800"/>
            <a:ext cx="7135955" cy="472705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94"/>
          <p:cNvSpPr/>
          <p:nvPr/>
        </p:nvSpPr>
        <p:spPr>
          <a:xfrm>
            <a:off x="0" y="2"/>
            <a:ext cx="13004800" cy="9753601"/>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lgn="l" defTabSz="1300460" hangingPunct="1">
              <a:defRPr sz="1300">
                <a:solidFill>
                  <a:srgbClr val="FFFFFF"/>
                </a:solidFill>
                <a:latin typeface="Helvetica Neue Medium"/>
                <a:ea typeface="Helvetica Neue Medium"/>
                <a:cs typeface="Helvetica Neue Medium"/>
                <a:sym typeface="Helvetica Neue Medium"/>
              </a:defRPr>
            </a:pPr>
            <a:endParaRPr sz="1300" kern="1200">
              <a:solidFill>
                <a:srgbClr val="FFFFFF"/>
              </a:solidFill>
              <a:latin typeface="Helvetica Neue Medium"/>
              <a:sym typeface="Helvetica Neue Medium"/>
            </a:endParaRPr>
          </a:p>
        </p:txBody>
      </p:sp>
      <p:pic>
        <p:nvPicPr>
          <p:cNvPr id="167" name="Picture 96" descr="Picture 96"/>
          <p:cNvPicPr>
            <a:picLocks noChangeAspect="1"/>
          </p:cNvPicPr>
          <p:nvPr/>
        </p:nvPicPr>
        <p:blipFill>
          <a:blip r:embed="rId2" cstate="email">
            <a:extLst>
              <a:ext uri="{28A0092B-C50C-407E-A947-70E740481C1C}">
                <a14:useLocalDpi xmlns:a14="http://schemas.microsoft.com/office/drawing/2010/main"/>
              </a:ext>
            </a:extLst>
          </a:blip>
          <a:srcRect l="12500" r="12500"/>
          <a:stretch>
            <a:fillRect/>
          </a:stretch>
        </p:blipFill>
        <p:spPr>
          <a:xfrm>
            <a:off x="-2" y="0"/>
            <a:ext cx="13004803" cy="9753600"/>
          </a:xfrm>
          <a:prstGeom prst="rect">
            <a:avLst/>
          </a:prstGeom>
          <a:ln w="12700">
            <a:miter lim="400000"/>
          </a:ln>
        </p:spPr>
      </p:pic>
      <p:sp>
        <p:nvSpPr>
          <p:cNvPr id="168" name="Freeform: Shape 98"/>
          <p:cNvSpPr/>
          <p:nvPr/>
        </p:nvSpPr>
        <p:spPr>
          <a:xfrm>
            <a:off x="932138" y="-5644"/>
            <a:ext cx="11019897" cy="9777509"/>
          </a:xfrm>
          <a:custGeom>
            <a:avLst/>
            <a:gdLst/>
            <a:ahLst/>
            <a:cxnLst>
              <a:cxn ang="0">
                <a:pos x="wd2" y="hd2"/>
              </a:cxn>
              <a:cxn ang="5400000">
                <a:pos x="wd2" y="hd2"/>
              </a:cxn>
              <a:cxn ang="10800000">
                <a:pos x="wd2" y="hd2"/>
              </a:cxn>
              <a:cxn ang="16200000">
                <a:pos x="wd2" y="hd2"/>
              </a:cxn>
            </a:cxnLst>
            <a:rect l="0" t="0" r="r" b="b"/>
            <a:pathLst>
              <a:path w="21600" h="21600" extrusionOk="0">
                <a:moveTo>
                  <a:pt x="6152" y="0"/>
                </a:moveTo>
                <a:lnTo>
                  <a:pt x="15448" y="0"/>
                </a:lnTo>
                <a:lnTo>
                  <a:pt x="15482" y="17"/>
                </a:lnTo>
                <a:cubicBezTo>
                  <a:pt x="19102" y="1949"/>
                  <a:pt x="21600" y="6051"/>
                  <a:pt x="21600" y="10800"/>
                </a:cubicBezTo>
                <a:cubicBezTo>
                  <a:pt x="21600" y="15549"/>
                  <a:pt x="19102" y="19651"/>
                  <a:pt x="15482" y="21583"/>
                </a:cubicBezTo>
                <a:lnTo>
                  <a:pt x="15448" y="21600"/>
                </a:lnTo>
                <a:lnTo>
                  <a:pt x="6152" y="21600"/>
                </a:lnTo>
                <a:lnTo>
                  <a:pt x="6118" y="21583"/>
                </a:lnTo>
                <a:cubicBezTo>
                  <a:pt x="2498" y="19651"/>
                  <a:pt x="0" y="15549"/>
                  <a:pt x="0" y="10800"/>
                </a:cubicBezTo>
                <a:cubicBezTo>
                  <a:pt x="0" y="6051"/>
                  <a:pt x="2498" y="1949"/>
                  <a:pt x="6118" y="17"/>
                </a:cubicBezTo>
                <a:close/>
              </a:path>
            </a:pathLst>
          </a:custGeom>
          <a:solidFill>
            <a:srgbClr val="FFFFFF"/>
          </a:solidFill>
          <a:ln w="25400">
            <a:solidFill>
              <a:srgbClr val="AAC9DC"/>
            </a:solidFill>
          </a:ln>
        </p:spPr>
        <p:txBody>
          <a:bodyPr lIns="50800" tIns="50800" rIns="50800" bIns="50800" anchor="ctr"/>
          <a:lstStyle/>
          <a:p>
            <a:pPr algn="l" defTabSz="1300460" hangingPunct="1">
              <a:defRPr sz="1300">
                <a:solidFill>
                  <a:srgbClr val="FFFFFF"/>
                </a:solidFill>
                <a:latin typeface="Helvetica Neue Medium"/>
                <a:ea typeface="Helvetica Neue Medium"/>
                <a:cs typeface="Helvetica Neue Medium"/>
                <a:sym typeface="Helvetica Neue Medium"/>
              </a:defRPr>
            </a:pPr>
            <a:endParaRPr sz="1300" kern="1200">
              <a:solidFill>
                <a:srgbClr val="FFFFFF"/>
              </a:solidFill>
              <a:latin typeface="Helvetica Neue Medium"/>
              <a:sym typeface="Helvetica Neue Medium"/>
            </a:endParaRPr>
          </a:p>
        </p:txBody>
      </p:sp>
      <p:grpSp>
        <p:nvGrpSpPr>
          <p:cNvPr id="172" name="Group 6"/>
          <p:cNvGrpSpPr/>
          <p:nvPr/>
        </p:nvGrpSpPr>
        <p:grpSpPr>
          <a:xfrm>
            <a:off x="84112" y="3113039"/>
            <a:ext cx="3344034" cy="3527525"/>
            <a:chOff x="0" y="0"/>
            <a:chExt cx="3344032" cy="3527524"/>
          </a:xfrm>
        </p:grpSpPr>
        <p:pic>
          <p:nvPicPr>
            <p:cNvPr id="170" name="Picture 1" descr="Picture 1"/>
            <p:cNvPicPr>
              <a:picLocks noChangeAspect="1"/>
            </p:cNvPicPr>
            <p:nvPr/>
          </p:nvPicPr>
          <p:blipFill>
            <a:blip r:embed="rId3">
              <a:alphaModFix amt="15000"/>
              <a:extLst>
                <a:ext uri="{28A0092B-C50C-407E-A947-70E740481C1C}">
                  <a14:useLocalDpi xmlns:a14="http://schemas.microsoft.com/office/drawing/2010/main"/>
                </a:ext>
              </a:extLst>
            </a:blip>
            <a:stretch>
              <a:fillRect/>
            </a:stretch>
          </p:blipFill>
          <p:spPr>
            <a:xfrm>
              <a:off x="-1" y="0"/>
              <a:ext cx="3344034" cy="3527525"/>
            </a:xfrm>
            <a:prstGeom prst="rect">
              <a:avLst/>
            </a:prstGeom>
            <a:ln w="12700" cap="flat">
              <a:noFill/>
              <a:miter lim="400000"/>
            </a:ln>
            <a:effectLst/>
          </p:spPr>
        </p:pic>
        <p:pic>
          <p:nvPicPr>
            <p:cNvPr id="171" name="Picture 2" descr="Picture 2"/>
            <p:cNvPicPr>
              <a:picLocks noChangeAspect="1"/>
            </p:cNvPicPr>
            <p:nvPr/>
          </p:nvPicPr>
          <p:blipFill>
            <a:blip r:embed="rId4" cstate="email">
              <a:alphaModFix amt="31000"/>
              <a:extLst>
                <a:ext uri="{28A0092B-C50C-407E-A947-70E740481C1C}">
                  <a14:useLocalDpi xmlns:a14="http://schemas.microsoft.com/office/drawing/2010/main"/>
                </a:ext>
              </a:extLst>
            </a:blip>
            <a:stretch>
              <a:fillRect/>
            </a:stretch>
          </p:blipFill>
          <p:spPr>
            <a:xfrm>
              <a:off x="2673366" y="3281198"/>
              <a:ext cx="571562" cy="246327"/>
            </a:xfrm>
            <a:prstGeom prst="rect">
              <a:avLst/>
            </a:prstGeom>
            <a:ln w="12700" cap="flat">
              <a:noFill/>
              <a:miter lim="400000"/>
            </a:ln>
            <a:effectLst/>
          </p:spPr>
        </p:pic>
      </p:grpSp>
      <p:grpSp>
        <p:nvGrpSpPr>
          <p:cNvPr id="175" name="Group 9"/>
          <p:cNvGrpSpPr/>
          <p:nvPr/>
        </p:nvGrpSpPr>
        <p:grpSpPr>
          <a:xfrm>
            <a:off x="9230135" y="3164553"/>
            <a:ext cx="3344033" cy="3527528"/>
            <a:chOff x="0" y="0"/>
            <a:chExt cx="3344032" cy="3527526"/>
          </a:xfrm>
        </p:grpSpPr>
        <p:pic>
          <p:nvPicPr>
            <p:cNvPr id="173" name="Picture 1" descr="Picture 1"/>
            <p:cNvPicPr>
              <a:picLocks noChangeAspect="1"/>
            </p:cNvPicPr>
            <p:nvPr/>
          </p:nvPicPr>
          <p:blipFill>
            <a:blip r:embed="rId3">
              <a:alphaModFix amt="15000"/>
              <a:extLst>
                <a:ext uri="{28A0092B-C50C-407E-A947-70E740481C1C}">
                  <a14:useLocalDpi xmlns:a14="http://schemas.microsoft.com/office/drawing/2010/main"/>
                </a:ext>
              </a:extLst>
            </a:blip>
            <a:stretch>
              <a:fillRect/>
            </a:stretch>
          </p:blipFill>
          <p:spPr>
            <a:xfrm>
              <a:off x="-1" y="-1"/>
              <a:ext cx="3344034" cy="3527528"/>
            </a:xfrm>
            <a:prstGeom prst="rect">
              <a:avLst/>
            </a:prstGeom>
            <a:ln w="12700" cap="flat">
              <a:noFill/>
              <a:miter lim="400000"/>
            </a:ln>
            <a:effectLst/>
          </p:spPr>
        </p:pic>
        <p:pic>
          <p:nvPicPr>
            <p:cNvPr id="174" name="Picture 2" descr="Picture 2"/>
            <p:cNvPicPr>
              <a:picLocks noChangeAspect="1"/>
            </p:cNvPicPr>
            <p:nvPr/>
          </p:nvPicPr>
          <p:blipFill>
            <a:blip r:embed="rId4" cstate="email">
              <a:alphaModFix amt="31000"/>
              <a:extLst>
                <a:ext uri="{28A0092B-C50C-407E-A947-70E740481C1C}">
                  <a14:useLocalDpi xmlns:a14="http://schemas.microsoft.com/office/drawing/2010/main"/>
                </a:ext>
              </a:extLst>
            </a:blip>
            <a:stretch>
              <a:fillRect/>
            </a:stretch>
          </p:blipFill>
          <p:spPr>
            <a:xfrm>
              <a:off x="2673366" y="3281199"/>
              <a:ext cx="571562" cy="246328"/>
            </a:xfrm>
            <a:prstGeom prst="rect">
              <a:avLst/>
            </a:prstGeom>
            <a:ln w="12700" cap="flat">
              <a:noFill/>
              <a:miter lim="400000"/>
            </a:ln>
            <a:effectLst/>
          </p:spPr>
        </p:pic>
      </p:grpSp>
      <p:sp>
        <p:nvSpPr>
          <p:cNvPr id="176" name="Title 3"/>
          <p:cNvSpPr txBox="1">
            <a:spLocks noGrp="1"/>
          </p:cNvSpPr>
          <p:nvPr>
            <p:ph type="title"/>
          </p:nvPr>
        </p:nvSpPr>
        <p:spPr>
          <a:xfrm>
            <a:off x="826788" y="6810761"/>
            <a:ext cx="11568314" cy="682753"/>
          </a:xfrm>
          <a:prstGeom prst="rect">
            <a:avLst/>
          </a:prstGeom>
        </p:spPr>
        <p:txBody>
          <a:bodyPr>
            <a:normAutofit/>
          </a:bodyPr>
          <a:lstStyle>
            <a:lvl1pPr defTabSz="566674">
              <a:defRPr sz="3880"/>
            </a:lvl1pPr>
          </a:lstStyle>
          <a:p>
            <a:r>
              <a:t>Sulis Scorpions - A Vision for the future</a:t>
            </a:r>
          </a:p>
        </p:txBody>
      </p:sp>
      <p:sp>
        <p:nvSpPr>
          <p:cNvPr id="177" name="Content Placeholder 17"/>
          <p:cNvSpPr txBox="1"/>
          <p:nvPr/>
        </p:nvSpPr>
        <p:spPr>
          <a:xfrm>
            <a:off x="1264911" y="5698815"/>
            <a:ext cx="835745" cy="636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ts val="1800"/>
              </a:lnSpc>
              <a:spcBef>
                <a:spcPts val="1000"/>
              </a:spcBef>
              <a:defRPr sz="2500" b="1">
                <a:solidFill>
                  <a:srgbClr val="404040"/>
                </a:solidFill>
              </a:defRPr>
            </a:lvl1pPr>
          </a:lstStyle>
          <a:p>
            <a:pPr algn="l" defTabSz="1300460" hangingPunct="1">
              <a:lnSpc>
                <a:spcPts val="2560"/>
              </a:lnSpc>
              <a:spcBef>
                <a:spcPts val="1422"/>
              </a:spcBef>
            </a:pPr>
            <a:r>
              <a:rPr kern="1200">
                <a:latin typeface="Calibri"/>
              </a:rPr>
              <a:t>2020</a:t>
            </a:r>
          </a:p>
        </p:txBody>
      </p:sp>
      <p:sp>
        <p:nvSpPr>
          <p:cNvPr id="178" name="Content Placeholder 17"/>
          <p:cNvSpPr txBox="1"/>
          <p:nvPr/>
        </p:nvSpPr>
        <p:spPr>
          <a:xfrm>
            <a:off x="2236614" y="4522830"/>
            <a:ext cx="835745" cy="432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ts val="1800"/>
              </a:lnSpc>
              <a:spcBef>
                <a:spcPts val="2000"/>
              </a:spcBef>
              <a:defRPr sz="2500" b="1">
                <a:solidFill>
                  <a:srgbClr val="404040"/>
                </a:solidFill>
              </a:defRPr>
            </a:lvl1pPr>
          </a:lstStyle>
          <a:p>
            <a:pPr algn="l" defTabSz="1300460" hangingPunct="1">
              <a:lnSpc>
                <a:spcPts val="2560"/>
              </a:lnSpc>
              <a:spcBef>
                <a:spcPts val="2844"/>
              </a:spcBef>
            </a:pPr>
            <a:r>
              <a:rPr kern="1200">
                <a:latin typeface="Calibri"/>
              </a:rPr>
              <a:t>2021</a:t>
            </a:r>
          </a:p>
        </p:txBody>
      </p:sp>
      <p:sp>
        <p:nvSpPr>
          <p:cNvPr id="179" name="Content Placeholder 17"/>
          <p:cNvSpPr txBox="1"/>
          <p:nvPr/>
        </p:nvSpPr>
        <p:spPr>
          <a:xfrm>
            <a:off x="3072356" y="3385643"/>
            <a:ext cx="787873" cy="513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905255">
              <a:lnSpc>
                <a:spcPts val="1700"/>
              </a:lnSpc>
              <a:spcBef>
                <a:spcPts val="900"/>
              </a:spcBef>
              <a:defRPr sz="1900" b="1">
                <a:solidFill>
                  <a:srgbClr val="404040"/>
                </a:solidFill>
              </a:defRPr>
            </a:lvl1pPr>
          </a:lstStyle>
          <a:p>
            <a:pPr algn="l" defTabSz="1287454" hangingPunct="1">
              <a:lnSpc>
                <a:spcPts val="2418"/>
              </a:lnSpc>
              <a:spcBef>
                <a:spcPts val="1280"/>
              </a:spcBef>
            </a:pPr>
            <a:r>
              <a:rPr kern="1200">
                <a:latin typeface="Calibri"/>
              </a:rPr>
              <a:t>2022</a:t>
            </a:r>
          </a:p>
        </p:txBody>
      </p:sp>
      <p:sp>
        <p:nvSpPr>
          <p:cNvPr id="180" name="Content Placeholder 17"/>
          <p:cNvSpPr txBox="1"/>
          <p:nvPr/>
        </p:nvSpPr>
        <p:spPr>
          <a:xfrm>
            <a:off x="4106738" y="2215279"/>
            <a:ext cx="787873" cy="43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905255">
              <a:lnSpc>
                <a:spcPts val="1700"/>
              </a:lnSpc>
              <a:spcBef>
                <a:spcPts val="1900"/>
              </a:spcBef>
              <a:defRPr sz="1900" b="1">
                <a:solidFill>
                  <a:srgbClr val="404040"/>
                </a:solidFill>
              </a:defRPr>
            </a:lvl1pPr>
          </a:lstStyle>
          <a:p>
            <a:pPr algn="l" defTabSz="1287454" hangingPunct="1">
              <a:lnSpc>
                <a:spcPts val="2418"/>
              </a:lnSpc>
              <a:spcBef>
                <a:spcPts val="2702"/>
              </a:spcBef>
            </a:pPr>
            <a:r>
              <a:rPr kern="1200">
                <a:latin typeface="Calibri"/>
              </a:rPr>
              <a:t>2023</a:t>
            </a:r>
          </a:p>
        </p:txBody>
      </p:sp>
      <p:grpSp>
        <p:nvGrpSpPr>
          <p:cNvPr id="196" name="Diagram 1"/>
          <p:cNvGrpSpPr/>
          <p:nvPr/>
        </p:nvGrpSpPr>
        <p:grpSpPr>
          <a:xfrm>
            <a:off x="2355631" y="256334"/>
            <a:ext cx="8669872" cy="5779918"/>
            <a:chOff x="0" y="0"/>
            <a:chExt cx="8669872" cy="5779917"/>
          </a:xfrm>
        </p:grpSpPr>
        <p:grpSp>
          <p:nvGrpSpPr>
            <p:cNvPr id="183" name="Group"/>
            <p:cNvGrpSpPr/>
            <p:nvPr/>
          </p:nvGrpSpPr>
          <p:grpSpPr>
            <a:xfrm>
              <a:off x="3161046" y="0"/>
              <a:ext cx="2347771" cy="1155987"/>
              <a:chOff x="-306899" y="0"/>
              <a:chExt cx="2347769" cy="1155986"/>
            </a:xfrm>
          </p:grpSpPr>
          <p:sp>
            <p:nvSpPr>
              <p:cNvPr id="181" name="Shape"/>
              <p:cNvSpPr/>
              <p:nvPr/>
            </p:nvSpPr>
            <p:spPr>
              <a:xfrm>
                <a:off x="0" y="0"/>
                <a:ext cx="1733976"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82" name="Set Up for the next decade"/>
              <p:cNvSpPr txBox="1"/>
              <p:nvPr/>
            </p:nvSpPr>
            <p:spPr>
              <a:xfrm>
                <a:off x="-306899" y="86452"/>
                <a:ext cx="2347769" cy="994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p>
                <a:pPr defTabSz="800059" hangingPunct="1">
                  <a:lnSpc>
                    <a:spcPct val="90000"/>
                  </a:lnSpc>
                  <a:defRPr sz="1400" b="1">
                    <a:solidFill>
                      <a:srgbClr val="FFFFFF"/>
                    </a:solidFill>
                  </a:defRPr>
                </a:pPr>
                <a:r>
                  <a:rPr lang="en-GB" sz="2276" b="1" kern="1200" dirty="0">
                    <a:solidFill>
                      <a:srgbClr val="F79646">
                        <a:lumMod val="60000"/>
                        <a:lumOff val="40000"/>
                      </a:srgbClr>
                    </a:solidFill>
                    <a:latin typeface="Calibri"/>
                  </a:rPr>
                  <a:t>Ready</a:t>
                </a:r>
                <a:endParaRPr sz="2276" b="1" kern="1200" dirty="0">
                  <a:solidFill>
                    <a:srgbClr val="F79646">
                      <a:lumMod val="60000"/>
                      <a:lumOff val="40000"/>
                    </a:srgbClr>
                  </a:solidFill>
                  <a:latin typeface="Calibri"/>
                </a:endParaRPr>
              </a:p>
              <a:p>
                <a:pPr defTabSz="800059" hangingPunct="1">
                  <a:lnSpc>
                    <a:spcPct val="90000"/>
                  </a:lnSpc>
                  <a:defRPr sz="1400" b="1">
                    <a:solidFill>
                      <a:srgbClr val="FFFFFF"/>
                    </a:solidFill>
                  </a:defRPr>
                </a:pPr>
                <a:r>
                  <a:rPr sz="2276" b="1" kern="1200" dirty="0">
                    <a:solidFill>
                      <a:srgbClr val="F79646">
                        <a:lumMod val="60000"/>
                        <a:lumOff val="40000"/>
                      </a:srgbClr>
                    </a:solidFill>
                    <a:latin typeface="Calibri"/>
                  </a:rPr>
                  <a:t>for the next decade</a:t>
                </a:r>
              </a:p>
            </p:txBody>
          </p:sp>
        </p:grpSp>
        <p:grpSp>
          <p:nvGrpSpPr>
            <p:cNvPr id="186" name="Group"/>
            <p:cNvGrpSpPr/>
            <p:nvPr/>
          </p:nvGrpSpPr>
          <p:grpSpPr>
            <a:xfrm>
              <a:off x="2600957" y="1155982"/>
              <a:ext cx="3467953" cy="1155986"/>
              <a:chOff x="-1" y="0"/>
              <a:chExt cx="3467952" cy="1155985"/>
            </a:xfrm>
          </p:grpSpPr>
          <p:sp>
            <p:nvSpPr>
              <p:cNvPr id="184" name="Shape"/>
              <p:cNvSpPr/>
              <p:nvPr/>
            </p:nvSpPr>
            <p:spPr>
              <a:xfrm>
                <a:off x="-1" y="0"/>
                <a:ext cx="3467952" cy="11559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162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85" name="Celebrating 10 amazing years"/>
              <p:cNvSpPr txBox="1"/>
              <p:nvPr/>
            </p:nvSpPr>
            <p:spPr>
              <a:xfrm>
                <a:off x="606892" y="238158"/>
                <a:ext cx="2254168" cy="6796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1800" b="1">
                    <a:solidFill>
                      <a:srgbClr val="FFFFFF"/>
                    </a:solidFill>
                  </a:defRPr>
                </a:lvl1pPr>
              </a:lstStyle>
              <a:p>
                <a:pPr defTabSz="1137902" hangingPunct="1">
                  <a:spcBef>
                    <a:spcPts val="996"/>
                  </a:spcBef>
                </a:pPr>
                <a:r>
                  <a:rPr sz="2276" kern="1200" dirty="0">
                    <a:latin typeface="Calibri"/>
                  </a:rPr>
                  <a:t>Celebrating 10 amazing years</a:t>
                </a:r>
              </a:p>
            </p:txBody>
          </p:sp>
        </p:grpSp>
        <p:grpSp>
          <p:nvGrpSpPr>
            <p:cNvPr id="189" name="Group"/>
            <p:cNvGrpSpPr/>
            <p:nvPr/>
          </p:nvGrpSpPr>
          <p:grpSpPr>
            <a:xfrm>
              <a:off x="1733972" y="2311963"/>
              <a:ext cx="5201924" cy="1155987"/>
              <a:chOff x="-1" y="0"/>
              <a:chExt cx="5201922" cy="1155986"/>
            </a:xfrm>
          </p:grpSpPr>
          <p:sp>
            <p:nvSpPr>
              <p:cNvPr id="187" name="Shape"/>
              <p:cNvSpPr/>
              <p:nvPr/>
            </p:nvSpPr>
            <p:spPr>
              <a:xfrm>
                <a:off x="-1" y="0"/>
                <a:ext cx="5201922"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0" y="0"/>
                    </a:lnTo>
                    <a:lnTo>
                      <a:pt x="180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88" name="A Sustainable Succession Plan"/>
              <p:cNvSpPr txBox="1"/>
              <p:nvPr/>
            </p:nvSpPr>
            <p:spPr>
              <a:xfrm>
                <a:off x="910335" y="238156"/>
                <a:ext cx="3381249" cy="6796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1600" b="1">
                    <a:solidFill>
                      <a:srgbClr val="FFFFFF"/>
                    </a:solidFill>
                  </a:defRPr>
                </a:lvl1pPr>
              </a:lstStyle>
              <a:p>
                <a:pPr defTabSz="1137902" hangingPunct="1">
                  <a:spcBef>
                    <a:spcPts val="996"/>
                  </a:spcBef>
                </a:pPr>
                <a:r>
                  <a:rPr sz="2276" kern="1200" dirty="0">
                    <a:latin typeface="Calibri"/>
                  </a:rPr>
                  <a:t>A Sustainable Succession Plan</a:t>
                </a:r>
              </a:p>
            </p:txBody>
          </p:sp>
        </p:grpSp>
        <p:grpSp>
          <p:nvGrpSpPr>
            <p:cNvPr id="192" name="Group"/>
            <p:cNvGrpSpPr/>
            <p:nvPr/>
          </p:nvGrpSpPr>
          <p:grpSpPr>
            <a:xfrm>
              <a:off x="866983" y="3467947"/>
              <a:ext cx="6935900" cy="1155987"/>
              <a:chOff x="-1" y="0"/>
              <a:chExt cx="6935898" cy="1155986"/>
            </a:xfrm>
          </p:grpSpPr>
          <p:sp>
            <p:nvSpPr>
              <p:cNvPr id="190" name="Shape"/>
              <p:cNvSpPr/>
              <p:nvPr/>
            </p:nvSpPr>
            <p:spPr>
              <a:xfrm>
                <a:off x="-1" y="0"/>
                <a:ext cx="6935898"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00" y="0"/>
                    </a:lnTo>
                    <a:lnTo>
                      <a:pt x="189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91" name="Keep it simple: Think Big"/>
              <p:cNvSpPr txBox="1"/>
              <p:nvPr/>
            </p:nvSpPr>
            <p:spPr>
              <a:xfrm>
                <a:off x="1213780" y="395764"/>
                <a:ext cx="4508335" cy="3644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2000" b="1">
                    <a:solidFill>
                      <a:srgbClr val="FFFFFF"/>
                    </a:solidFill>
                  </a:defRPr>
                </a:lvl1pPr>
              </a:lstStyle>
              <a:p>
                <a:pPr defTabSz="1137902" hangingPunct="1">
                  <a:spcBef>
                    <a:spcPts val="996"/>
                  </a:spcBef>
                </a:pPr>
                <a:r>
                  <a:rPr sz="2276" kern="1200" dirty="0">
                    <a:latin typeface="Calibri"/>
                  </a:rPr>
                  <a:t>Keep it simple: Think Big</a:t>
                </a:r>
              </a:p>
            </p:txBody>
          </p:sp>
        </p:grpSp>
        <p:grpSp>
          <p:nvGrpSpPr>
            <p:cNvPr id="195" name="Group"/>
            <p:cNvGrpSpPr/>
            <p:nvPr/>
          </p:nvGrpSpPr>
          <p:grpSpPr>
            <a:xfrm>
              <a:off x="0" y="4623929"/>
              <a:ext cx="8669872" cy="1155988"/>
              <a:chOff x="0" y="0"/>
              <a:chExt cx="8669871" cy="1155986"/>
            </a:xfrm>
          </p:grpSpPr>
          <p:sp>
            <p:nvSpPr>
              <p:cNvPr id="193" name="Shape"/>
              <p:cNvSpPr/>
              <p:nvPr/>
            </p:nvSpPr>
            <p:spPr>
              <a:xfrm>
                <a:off x="0" y="0"/>
                <a:ext cx="8669871"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 y="0"/>
                    </a:lnTo>
                    <a:lnTo>
                      <a:pt x="1944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94" name="Consolidate &amp; Certainty"/>
              <p:cNvSpPr txBox="1"/>
              <p:nvPr/>
            </p:nvSpPr>
            <p:spPr>
              <a:xfrm>
                <a:off x="1517226" y="395764"/>
                <a:ext cx="5635415" cy="3644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2000" b="1">
                    <a:solidFill>
                      <a:srgbClr val="FFFFFF"/>
                    </a:solidFill>
                  </a:defRPr>
                </a:lvl1pPr>
              </a:lstStyle>
              <a:p>
                <a:pPr defTabSz="1137902" hangingPunct="1">
                  <a:spcBef>
                    <a:spcPts val="996"/>
                  </a:spcBef>
                </a:pPr>
                <a:r>
                  <a:rPr sz="2276" kern="1200" dirty="0">
                    <a:latin typeface="Calibri"/>
                  </a:rPr>
                  <a:t>Consolidate &amp; Certainty</a:t>
                </a:r>
              </a:p>
            </p:txBody>
          </p:sp>
        </p:grpSp>
      </p:grpSp>
      <p:sp>
        <p:nvSpPr>
          <p:cNvPr id="197" name="Content Placeholder 17"/>
          <p:cNvSpPr txBox="1"/>
          <p:nvPr/>
        </p:nvSpPr>
        <p:spPr>
          <a:xfrm>
            <a:off x="4894607" y="1061505"/>
            <a:ext cx="787873" cy="43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905255">
              <a:lnSpc>
                <a:spcPts val="1700"/>
              </a:lnSpc>
              <a:spcBef>
                <a:spcPts val="1900"/>
              </a:spcBef>
              <a:defRPr sz="1900" b="1">
                <a:solidFill>
                  <a:srgbClr val="404040"/>
                </a:solidFill>
              </a:defRPr>
            </a:lvl1pPr>
          </a:lstStyle>
          <a:p>
            <a:pPr algn="l" defTabSz="1287454" hangingPunct="1">
              <a:lnSpc>
                <a:spcPts val="2418"/>
              </a:lnSpc>
              <a:spcBef>
                <a:spcPts val="2702"/>
              </a:spcBef>
            </a:pPr>
            <a:r>
              <a:rPr kern="1200">
                <a:latin typeface="Calibri"/>
              </a:rPr>
              <a:t>2024</a:t>
            </a:r>
          </a:p>
        </p:txBody>
      </p:sp>
      <p:cxnSp>
        <p:nvCxnSpPr>
          <p:cNvPr id="3" name="Straight Arrow Connector 2">
            <a:extLst>
              <a:ext uri="{FF2B5EF4-FFF2-40B4-BE49-F238E27FC236}">
                <a16:creationId xmlns:a16="http://schemas.microsoft.com/office/drawing/2014/main" id="{E91E070F-C355-4F8F-BB62-2A36AD1D5106}"/>
              </a:ext>
            </a:extLst>
          </p:cNvPr>
          <p:cNvCxnSpPr>
            <a:cxnSpLocks/>
            <a:stCxn id="194" idx="0"/>
            <a:endCxn id="188" idx="2"/>
          </p:cNvCxnSpPr>
          <p:nvPr/>
        </p:nvCxnSpPr>
        <p:spPr>
          <a:xfrm flipH="1" flipV="1">
            <a:off x="6690564" y="3486124"/>
            <a:ext cx="1" cy="178990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2F8A8C42-C2BF-4F26-9BF6-5088F1ED052D}"/>
              </a:ext>
            </a:extLst>
          </p:cNvPr>
          <p:cNvSpPr txBox="1"/>
          <p:nvPr/>
        </p:nvSpPr>
        <p:spPr>
          <a:xfrm>
            <a:off x="4544279" y="3924947"/>
            <a:ext cx="975360" cy="792653"/>
          </a:xfrm>
          <a:prstGeom prst="rect">
            <a:avLst/>
          </a:prstGeom>
          <a:noFill/>
        </p:spPr>
        <p:txBody>
          <a:bodyPr wrap="square" rtlCol="0">
            <a:spAutoFit/>
          </a:bodyPr>
          <a:lstStyle/>
          <a:p>
            <a:pPr algn="l" defTabSz="1300460" hangingPunct="1"/>
            <a:r>
              <a:rPr lang="en-GB" sz="4551" b="1" kern="1200" dirty="0">
                <a:solidFill>
                  <a:srgbClr val="00B050"/>
                </a:solidFill>
                <a:latin typeface="Calibri"/>
                <a:sym typeface="Wingdings" panose="05000000000000000000" pitchFamily="2" charset="2"/>
              </a:rPr>
              <a:t></a:t>
            </a:r>
            <a:endParaRPr lang="en-GB" sz="4551" b="1" kern="1200" dirty="0">
              <a:solidFill>
                <a:srgbClr val="00B050"/>
              </a:solidFill>
              <a:latin typeface="Calibri"/>
            </a:endParaRPr>
          </a:p>
        </p:txBody>
      </p:sp>
      <p:sp>
        <p:nvSpPr>
          <p:cNvPr id="7" name="Arrow: Right 6">
            <a:extLst>
              <a:ext uri="{FF2B5EF4-FFF2-40B4-BE49-F238E27FC236}">
                <a16:creationId xmlns:a16="http://schemas.microsoft.com/office/drawing/2014/main" id="{47A16CE5-F936-43BB-A534-61EF9B1D7C4D}"/>
              </a:ext>
            </a:extLst>
          </p:cNvPr>
          <p:cNvSpPr/>
          <p:nvPr/>
        </p:nvSpPr>
        <p:spPr>
          <a:xfrm rot="10800000">
            <a:off x="9356425" y="3209597"/>
            <a:ext cx="715391" cy="32152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1300460" hangingPunct="1"/>
            <a:endParaRPr lang="en-GB" sz="2560" kern="1200">
              <a:solidFill>
                <a:prstClr val="white"/>
              </a:solidFill>
              <a:latin typeface="Calibri"/>
            </a:endParaRPr>
          </a:p>
        </p:txBody>
      </p:sp>
      <p:sp>
        <p:nvSpPr>
          <p:cNvPr id="36" name="TextBox 35">
            <a:extLst>
              <a:ext uri="{FF2B5EF4-FFF2-40B4-BE49-F238E27FC236}">
                <a16:creationId xmlns:a16="http://schemas.microsoft.com/office/drawing/2014/main" id="{FF320FB8-E02E-AD28-0033-39F311E74C10}"/>
              </a:ext>
            </a:extLst>
          </p:cNvPr>
          <p:cNvSpPr txBox="1"/>
          <p:nvPr/>
        </p:nvSpPr>
        <p:spPr>
          <a:xfrm>
            <a:off x="4531968" y="5113361"/>
            <a:ext cx="975360" cy="792653"/>
          </a:xfrm>
          <a:prstGeom prst="rect">
            <a:avLst/>
          </a:prstGeom>
          <a:noFill/>
        </p:spPr>
        <p:txBody>
          <a:bodyPr wrap="square" rtlCol="0">
            <a:spAutoFit/>
          </a:bodyPr>
          <a:lstStyle/>
          <a:p>
            <a:pPr algn="l" defTabSz="1300460" hangingPunct="1"/>
            <a:r>
              <a:rPr lang="en-GB" sz="4551" b="1" kern="1200" dirty="0">
                <a:solidFill>
                  <a:srgbClr val="00B050"/>
                </a:solidFill>
                <a:latin typeface="Calibri"/>
                <a:sym typeface="Wingdings" panose="05000000000000000000" pitchFamily="2" charset="2"/>
              </a:rPr>
              <a:t></a:t>
            </a:r>
            <a:endParaRPr lang="en-GB" sz="4551" b="1" kern="1200" dirty="0">
              <a:solidFill>
                <a:srgbClr val="00B050"/>
              </a:solidFill>
              <a:latin typeface="Calibri"/>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ctangle 94"/>
          <p:cNvSpPr/>
          <p:nvPr/>
        </p:nvSpPr>
        <p:spPr>
          <a:xfrm>
            <a:off x="0" y="1"/>
            <a:ext cx="13004800" cy="9753601"/>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defRPr sz="1300">
                <a:solidFill>
                  <a:srgbClr val="FFFFFF"/>
                </a:solidFill>
                <a:latin typeface="Helvetica Neue Medium"/>
                <a:ea typeface="Helvetica Neue Medium"/>
                <a:cs typeface="Helvetica Neue Medium"/>
                <a:sym typeface="Helvetica Neue Medium"/>
              </a:defRPr>
            </a:pPr>
            <a:endParaRPr/>
          </a:p>
        </p:txBody>
      </p:sp>
      <p:pic>
        <p:nvPicPr>
          <p:cNvPr id="192" name="Picture 96" descr="Picture 96"/>
          <p:cNvPicPr>
            <a:picLocks noChangeAspect="1"/>
          </p:cNvPicPr>
          <p:nvPr/>
        </p:nvPicPr>
        <p:blipFill>
          <a:blip r:embed="rId2" cstate="email">
            <a:extLst>
              <a:ext uri="{28A0092B-C50C-407E-A947-70E740481C1C}">
                <a14:useLocalDpi xmlns:a14="http://schemas.microsoft.com/office/drawing/2010/main"/>
              </a:ext>
            </a:extLst>
          </a:blip>
          <a:srcRect l="12500" r="12500"/>
          <a:stretch>
            <a:fillRect/>
          </a:stretch>
        </p:blipFill>
        <p:spPr>
          <a:xfrm>
            <a:off x="-1" y="0"/>
            <a:ext cx="13004802" cy="9753600"/>
          </a:xfrm>
          <a:prstGeom prst="rect">
            <a:avLst/>
          </a:prstGeom>
          <a:ln w="12700">
            <a:miter lim="400000"/>
          </a:ln>
        </p:spPr>
      </p:pic>
      <p:grpSp>
        <p:nvGrpSpPr>
          <p:cNvPr id="195" name="Freeform: Shape 98"/>
          <p:cNvGrpSpPr/>
          <p:nvPr/>
        </p:nvGrpSpPr>
        <p:grpSpPr>
          <a:xfrm>
            <a:off x="1079774" y="-5646"/>
            <a:ext cx="10724624" cy="9777509"/>
            <a:chOff x="0" y="0"/>
            <a:chExt cx="10724623" cy="9777508"/>
          </a:xfrm>
        </p:grpSpPr>
        <p:sp>
          <p:nvSpPr>
            <p:cNvPr id="193" name="Shape"/>
            <p:cNvSpPr/>
            <p:nvPr/>
          </p:nvSpPr>
          <p:spPr>
            <a:xfrm>
              <a:off x="0" y="0"/>
              <a:ext cx="10724623" cy="9777508"/>
            </a:xfrm>
            <a:custGeom>
              <a:avLst/>
              <a:gdLst/>
              <a:ahLst/>
              <a:cxnLst>
                <a:cxn ang="0">
                  <a:pos x="wd2" y="hd2"/>
                </a:cxn>
                <a:cxn ang="5400000">
                  <a:pos x="wd2" y="hd2"/>
                </a:cxn>
                <a:cxn ang="10800000">
                  <a:pos x="wd2" y="hd2"/>
                </a:cxn>
                <a:cxn ang="16200000">
                  <a:pos x="wd2" y="hd2"/>
                </a:cxn>
              </a:cxnLst>
              <a:rect l="0" t="0" r="r" b="b"/>
              <a:pathLst>
                <a:path w="21600" h="21600" extrusionOk="0">
                  <a:moveTo>
                    <a:pt x="6152" y="0"/>
                  </a:moveTo>
                  <a:lnTo>
                    <a:pt x="15448" y="0"/>
                  </a:lnTo>
                  <a:lnTo>
                    <a:pt x="15482" y="17"/>
                  </a:lnTo>
                  <a:cubicBezTo>
                    <a:pt x="19102" y="1949"/>
                    <a:pt x="21600" y="6051"/>
                    <a:pt x="21600" y="10800"/>
                  </a:cubicBezTo>
                  <a:cubicBezTo>
                    <a:pt x="21600" y="15549"/>
                    <a:pt x="19102" y="19651"/>
                    <a:pt x="15482" y="21583"/>
                  </a:cubicBezTo>
                  <a:lnTo>
                    <a:pt x="15448" y="21600"/>
                  </a:lnTo>
                  <a:lnTo>
                    <a:pt x="6152" y="21600"/>
                  </a:lnTo>
                  <a:lnTo>
                    <a:pt x="6118" y="21583"/>
                  </a:lnTo>
                  <a:cubicBezTo>
                    <a:pt x="2498" y="19651"/>
                    <a:pt x="0" y="15549"/>
                    <a:pt x="0" y="10800"/>
                  </a:cubicBezTo>
                  <a:cubicBezTo>
                    <a:pt x="0" y="6051"/>
                    <a:pt x="2498" y="1949"/>
                    <a:pt x="6118" y="17"/>
                  </a:cubicBezTo>
                  <a:close/>
                </a:path>
              </a:pathLst>
            </a:custGeom>
            <a:solidFill>
              <a:srgbClr val="FFFFFF"/>
            </a:solidFill>
            <a:ln w="25400" cap="flat">
              <a:solidFill>
                <a:srgbClr val="AAC9DC"/>
              </a:solidFill>
              <a:prstDash val="solid"/>
              <a:round/>
            </a:ln>
            <a:effectLst/>
          </p:spPr>
          <p:txBody>
            <a:bodyPr wrap="square" lIns="50800" tIns="50800" rIns="50800" bIns="50800" numCol="1" anchor="ctr">
              <a:noAutofit/>
            </a:bodyPr>
            <a:lstStyle/>
            <a:p>
              <a:pPr>
                <a:lnSpc>
                  <a:spcPct val="107000"/>
                </a:lnSpc>
                <a:spcBef>
                  <a:spcPts val="800"/>
                </a:spcBef>
              </a:pPr>
              <a:endParaRPr/>
            </a:p>
          </p:txBody>
        </p:sp>
        <p:sp>
          <p:nvSpPr>
            <p:cNvPr id="194" name="Treasurer Report…"/>
            <p:cNvSpPr txBox="1"/>
            <p:nvPr/>
          </p:nvSpPr>
          <p:spPr>
            <a:xfrm>
              <a:off x="645899" y="1737764"/>
              <a:ext cx="9432823" cy="63019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107000"/>
                </a:lnSpc>
                <a:spcBef>
                  <a:spcPts val="800"/>
                </a:spcBef>
                <a:defRPr sz="2000" b="1" u="sng">
                  <a:latin typeface="Calibri"/>
                  <a:ea typeface="Calibri"/>
                  <a:cs typeface="Calibri"/>
                  <a:sym typeface="Calibri"/>
                </a:defRPr>
              </a:pPr>
              <a:r>
                <a:rPr dirty="0"/>
                <a:t>Treasurer Report</a:t>
              </a:r>
            </a:p>
            <a:p>
              <a:pPr>
                <a:lnSpc>
                  <a:spcPct val="107000"/>
                </a:lnSpc>
                <a:spcBef>
                  <a:spcPts val="800"/>
                </a:spcBef>
                <a:defRPr sz="2000" b="1">
                  <a:latin typeface="Calibri"/>
                  <a:ea typeface="Calibri"/>
                  <a:cs typeface="Calibri"/>
                  <a:sym typeface="Calibri"/>
                </a:defRPr>
              </a:pPr>
              <a:r>
                <a:rPr dirty="0"/>
                <a:t> </a:t>
              </a:r>
            </a:p>
            <a:p>
              <a:pPr algn="l">
                <a:lnSpc>
                  <a:spcPct val="107000"/>
                </a:lnSpc>
                <a:spcBef>
                  <a:spcPts val="800"/>
                </a:spcBef>
                <a:defRPr sz="2000">
                  <a:latin typeface="Calibri"/>
                  <a:ea typeface="Calibri"/>
                  <a:cs typeface="Calibri"/>
                  <a:sym typeface="Calibri"/>
                </a:defRPr>
              </a:pPr>
              <a:r>
                <a:rPr dirty="0"/>
                <a:t>Sulis Scorpions maintains its secure financial situation with committee actively seeking best value for money opportunities to reinvest in the club.</a:t>
              </a:r>
            </a:p>
            <a:p>
              <a:pPr algn="l">
                <a:lnSpc>
                  <a:spcPct val="107000"/>
                </a:lnSpc>
                <a:spcBef>
                  <a:spcPts val="800"/>
                </a:spcBef>
                <a:defRPr sz="2000">
                  <a:latin typeface="Calibri"/>
                  <a:ea typeface="Calibri"/>
                  <a:cs typeface="Calibri"/>
                  <a:sym typeface="Calibri"/>
                </a:defRPr>
              </a:pPr>
              <a:r>
                <a:rPr dirty="0"/>
                <a:t>During the accounting period 1 Jan 21 – 31 Dec 21 we had a </a:t>
              </a:r>
              <a:r>
                <a:rPr b="1" dirty="0"/>
                <a:t>deficit of income over expenditure of £3801.84</a:t>
              </a:r>
              <a:r>
                <a:rPr dirty="0"/>
                <a:t>, largely due to our </a:t>
              </a:r>
              <a:r>
                <a:rPr b="1" dirty="0"/>
                <a:t>investment in kit/clothing</a:t>
              </a:r>
              <a:r>
                <a:rPr dirty="0"/>
                <a:t> which has a current stock value of £7174.00, an increase of £3044.00 over the year.  The club continues to discount the kit/clothing sold to our riders making it exceptional value and we cover the cost of Sulis Scorpion riders entering British Cycling races that we </a:t>
              </a:r>
              <a:r>
                <a:rPr dirty="0" err="1"/>
                <a:t>organise</a:t>
              </a:r>
              <a:r>
                <a:rPr dirty="0"/>
                <a:t> at Odd Down as well as discounting our popular Newport Velodrome trips.</a:t>
              </a:r>
            </a:p>
            <a:p>
              <a:pPr algn="l">
                <a:lnSpc>
                  <a:spcPct val="107000"/>
                </a:lnSpc>
                <a:spcBef>
                  <a:spcPts val="800"/>
                </a:spcBef>
                <a:defRPr sz="2000">
                  <a:latin typeface="Calibri"/>
                  <a:ea typeface="Calibri"/>
                  <a:cs typeface="Calibri"/>
                  <a:sym typeface="Calibri"/>
                </a:defRPr>
              </a:pPr>
              <a:r>
                <a:rPr dirty="0"/>
                <a:t>Furthermore, the committee has </a:t>
              </a:r>
              <a:r>
                <a:rPr b="1" dirty="0"/>
                <a:t>purchased a number of bikes for use by new members </a:t>
              </a:r>
              <a:r>
                <a:rPr dirty="0"/>
                <a:t>and those looking to experience new cycling disciplines. This investment has been largely met by a significant grant awarded to us by Places to Ride and allows us to meet our commitment to bring high quality cycle coaching and enjoyment to a wider section of the community.</a:t>
              </a:r>
            </a:p>
            <a:p>
              <a:pPr algn="l">
                <a:lnSpc>
                  <a:spcPct val="107000"/>
                </a:lnSpc>
                <a:spcBef>
                  <a:spcPts val="800"/>
                </a:spcBef>
                <a:defRPr sz="2000">
                  <a:latin typeface="Calibri"/>
                  <a:ea typeface="Calibri"/>
                  <a:cs typeface="Calibri"/>
                  <a:sym typeface="Calibri"/>
                </a:defRPr>
              </a:pPr>
              <a:r>
                <a:rPr dirty="0"/>
                <a:t>Simon Bateman</a:t>
              </a:r>
            </a:p>
            <a:p>
              <a:pPr algn="l">
                <a:lnSpc>
                  <a:spcPct val="107000"/>
                </a:lnSpc>
                <a:spcBef>
                  <a:spcPts val="800"/>
                </a:spcBef>
                <a:defRPr sz="2000">
                  <a:latin typeface="Calibri"/>
                  <a:ea typeface="Calibri"/>
                  <a:cs typeface="Calibri"/>
                  <a:sym typeface="Calibri"/>
                </a:defRPr>
              </a:pPr>
              <a:r>
                <a:rPr dirty="0"/>
                <a:t>Treasurer</a:t>
              </a:r>
            </a:p>
          </p:txBody>
        </p:sp>
      </p:grpSp>
      <p:sp>
        <p:nvSpPr>
          <p:cNvPr id="196" name="TextBox 1"/>
          <p:cNvSpPr txBox="1"/>
          <p:nvPr/>
        </p:nvSpPr>
        <p:spPr>
          <a:xfrm>
            <a:off x="9443546" y="321426"/>
            <a:ext cx="3071395" cy="1080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200" b="1"/>
            </a:pPr>
            <a:r>
              <a:t>Treasurer</a:t>
            </a:r>
          </a:p>
          <a:p>
            <a:pPr>
              <a:defRPr sz="3200" b="1"/>
            </a:pPr>
            <a:r>
              <a:t>Report 2022</a:t>
            </a:r>
          </a:p>
        </p:txBody>
      </p:sp>
      <p:grpSp>
        <p:nvGrpSpPr>
          <p:cNvPr id="199" name="Group 6"/>
          <p:cNvGrpSpPr/>
          <p:nvPr/>
        </p:nvGrpSpPr>
        <p:grpSpPr>
          <a:xfrm>
            <a:off x="84112" y="3113038"/>
            <a:ext cx="3344034" cy="3527525"/>
            <a:chOff x="0" y="0"/>
            <a:chExt cx="3344032" cy="3527524"/>
          </a:xfrm>
        </p:grpSpPr>
        <p:pic>
          <p:nvPicPr>
            <p:cNvPr id="197" name="Picture 1" descr="Picture 1"/>
            <p:cNvPicPr>
              <a:picLocks noChangeAspect="1"/>
            </p:cNvPicPr>
            <p:nvPr/>
          </p:nvPicPr>
          <p:blipFill>
            <a:blip r:embed="rId3">
              <a:alphaModFix amt="15000"/>
            </a:blip>
            <a:stretch>
              <a:fillRect/>
            </a:stretch>
          </p:blipFill>
          <p:spPr>
            <a:xfrm>
              <a:off x="-1" y="0"/>
              <a:ext cx="3344034" cy="3527525"/>
            </a:xfrm>
            <a:prstGeom prst="rect">
              <a:avLst/>
            </a:prstGeom>
            <a:ln w="12700" cap="flat">
              <a:noFill/>
              <a:miter lim="400000"/>
            </a:ln>
            <a:effectLst/>
          </p:spPr>
        </p:pic>
        <p:pic>
          <p:nvPicPr>
            <p:cNvPr id="198" name="Picture 2" descr="Picture 2"/>
            <p:cNvPicPr>
              <a:picLocks noChangeAspect="1"/>
            </p:cNvPicPr>
            <p:nvPr/>
          </p:nvPicPr>
          <p:blipFill>
            <a:blip r:embed="rId4" cstate="email">
              <a:alphaModFix amt="31000"/>
              <a:extLst>
                <a:ext uri="{28A0092B-C50C-407E-A947-70E740481C1C}">
                  <a14:useLocalDpi xmlns:a14="http://schemas.microsoft.com/office/drawing/2010/main"/>
                </a:ext>
              </a:extLst>
            </a:blip>
            <a:stretch>
              <a:fillRect/>
            </a:stretch>
          </p:blipFill>
          <p:spPr>
            <a:xfrm>
              <a:off x="2673366" y="3281198"/>
              <a:ext cx="571562" cy="246327"/>
            </a:xfrm>
            <a:prstGeom prst="rect">
              <a:avLst/>
            </a:prstGeom>
            <a:ln w="12700" cap="flat">
              <a:noFill/>
              <a:miter lim="400000"/>
            </a:ln>
            <a:effectLst/>
          </p:spPr>
        </p:pic>
      </p:grpSp>
      <p:grpSp>
        <p:nvGrpSpPr>
          <p:cNvPr id="202" name="Group 9"/>
          <p:cNvGrpSpPr/>
          <p:nvPr/>
        </p:nvGrpSpPr>
        <p:grpSpPr>
          <a:xfrm>
            <a:off x="9230134" y="3164552"/>
            <a:ext cx="3344033" cy="3527528"/>
            <a:chOff x="0" y="0"/>
            <a:chExt cx="3344032" cy="3527526"/>
          </a:xfrm>
        </p:grpSpPr>
        <p:pic>
          <p:nvPicPr>
            <p:cNvPr id="200" name="Picture 1" descr="Picture 1"/>
            <p:cNvPicPr>
              <a:picLocks noChangeAspect="1"/>
            </p:cNvPicPr>
            <p:nvPr/>
          </p:nvPicPr>
          <p:blipFill>
            <a:blip r:embed="rId3">
              <a:alphaModFix amt="15000"/>
            </a:blip>
            <a:stretch>
              <a:fillRect/>
            </a:stretch>
          </p:blipFill>
          <p:spPr>
            <a:xfrm>
              <a:off x="-1" y="-1"/>
              <a:ext cx="3344034" cy="3527528"/>
            </a:xfrm>
            <a:prstGeom prst="rect">
              <a:avLst/>
            </a:prstGeom>
            <a:ln w="12700" cap="flat">
              <a:noFill/>
              <a:miter lim="400000"/>
            </a:ln>
            <a:effectLst/>
          </p:spPr>
        </p:pic>
        <p:pic>
          <p:nvPicPr>
            <p:cNvPr id="201" name="Picture 2" descr="Picture 2"/>
            <p:cNvPicPr>
              <a:picLocks noChangeAspect="1"/>
            </p:cNvPicPr>
            <p:nvPr/>
          </p:nvPicPr>
          <p:blipFill>
            <a:blip r:embed="rId4" cstate="email">
              <a:alphaModFix amt="31000"/>
              <a:extLst>
                <a:ext uri="{28A0092B-C50C-407E-A947-70E740481C1C}">
                  <a14:useLocalDpi xmlns:a14="http://schemas.microsoft.com/office/drawing/2010/main"/>
                </a:ext>
              </a:extLst>
            </a:blip>
            <a:stretch>
              <a:fillRect/>
            </a:stretch>
          </p:blipFill>
          <p:spPr>
            <a:xfrm>
              <a:off x="2673366" y="3281199"/>
              <a:ext cx="571562" cy="246327"/>
            </a:xfrm>
            <a:prstGeom prst="rect">
              <a:avLst/>
            </a:prstGeom>
            <a:ln w="12700" cap="flat">
              <a:noFill/>
              <a:miter lim="400000"/>
            </a:ln>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218"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219"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grpSp>
        <p:nvGrpSpPr>
          <p:cNvPr id="222" name="Group 8"/>
          <p:cNvGrpSpPr/>
          <p:nvPr/>
        </p:nvGrpSpPr>
        <p:grpSpPr>
          <a:xfrm>
            <a:off x="2851052" y="1393987"/>
            <a:ext cx="6352994" cy="6274559"/>
            <a:chOff x="0" y="0"/>
            <a:chExt cx="6352993" cy="6274557"/>
          </a:xfrm>
        </p:grpSpPr>
        <p:pic>
          <p:nvPicPr>
            <p:cNvPr id="220" name="Picture 1" descr="Picture 1"/>
            <p:cNvPicPr>
              <a:picLocks noChangeAspect="1"/>
            </p:cNvPicPr>
            <p:nvPr/>
          </p:nvPicPr>
          <p:blipFill>
            <a:blip r:embed="rId2">
              <a:alphaModFix amt="15000"/>
            </a:blip>
            <a:stretch>
              <a:fillRect/>
            </a:stretch>
          </p:blipFill>
          <p:spPr>
            <a:xfrm>
              <a:off x="0" y="0"/>
              <a:ext cx="6352994" cy="6274557"/>
            </a:xfrm>
            <a:prstGeom prst="rect">
              <a:avLst/>
            </a:prstGeom>
            <a:ln w="12700" cap="flat">
              <a:noFill/>
              <a:miter lim="400000"/>
            </a:ln>
            <a:effectLst/>
          </p:spPr>
        </p:pic>
        <p:pic>
          <p:nvPicPr>
            <p:cNvPr id="221" name="Picture 2" descr="Picture 2"/>
            <p:cNvPicPr>
              <a:picLocks noChangeAspect="1"/>
            </p:cNvPicPr>
            <p:nvPr/>
          </p:nvPicPr>
          <p:blipFill>
            <a:blip r:embed="rId3">
              <a:alphaModFix amt="31000"/>
            </a:blip>
            <a:stretch>
              <a:fillRect/>
            </a:stretch>
          </p:blipFill>
          <p:spPr>
            <a:xfrm>
              <a:off x="5078862" y="5836406"/>
              <a:ext cx="1085852" cy="438152"/>
            </a:xfrm>
            <a:prstGeom prst="rect">
              <a:avLst/>
            </a:prstGeom>
            <a:ln w="12700" cap="flat">
              <a:noFill/>
              <a:miter lim="400000"/>
            </a:ln>
            <a:effectLst/>
          </p:spPr>
        </p:pic>
      </p:grpSp>
      <p:sp>
        <p:nvSpPr>
          <p:cNvPr id="223" name="Title 2"/>
          <p:cNvSpPr txBox="1">
            <a:spLocks noGrp="1"/>
          </p:cNvSpPr>
          <p:nvPr>
            <p:ph type="title"/>
          </p:nvPr>
        </p:nvSpPr>
        <p:spPr>
          <a:xfrm>
            <a:off x="10153747" y="-253870"/>
            <a:ext cx="2848255" cy="2159001"/>
          </a:xfrm>
          <a:prstGeom prst="rect">
            <a:avLst/>
          </a:prstGeom>
        </p:spPr>
        <p:txBody>
          <a:bodyPr/>
          <a:lstStyle>
            <a:lvl1pPr>
              <a:defRPr sz="3200" b="1">
                <a:latin typeface="+mn-lt"/>
                <a:ea typeface="+mn-ea"/>
                <a:cs typeface="+mn-cs"/>
                <a:sym typeface="Helvetica Neue"/>
              </a:defRPr>
            </a:lvl1pPr>
          </a:lstStyle>
          <a:p>
            <a:r>
              <a:t>Membership Secretary Report 2022</a:t>
            </a:r>
          </a:p>
        </p:txBody>
      </p:sp>
      <p:sp>
        <p:nvSpPr>
          <p:cNvPr id="224" name="Content Placeholder 2"/>
          <p:cNvSpPr txBox="1"/>
          <p:nvPr/>
        </p:nvSpPr>
        <p:spPr>
          <a:xfrm>
            <a:off x="333105" y="433781"/>
            <a:ext cx="10059511" cy="2148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914400">
              <a:lnSpc>
                <a:spcPct val="90000"/>
              </a:lnSpc>
              <a:spcBef>
                <a:spcPts val="1000"/>
              </a:spcBef>
              <a:defRPr sz="2000" b="1" u="sng">
                <a:latin typeface="Calibri"/>
                <a:ea typeface="Calibri"/>
                <a:cs typeface="Calibri"/>
                <a:sym typeface="Calibri"/>
              </a:defRPr>
            </a:pPr>
            <a:r>
              <a:t>CLUB MEMBERSHIP</a:t>
            </a:r>
            <a:endParaRPr sz="2800"/>
          </a:p>
          <a:p>
            <a:pPr marL="228600" indent="-228600" algn="l" defTabSz="914400">
              <a:lnSpc>
                <a:spcPct val="90000"/>
              </a:lnSpc>
              <a:spcBef>
                <a:spcPts val="1000"/>
              </a:spcBef>
              <a:buSzPct val="100000"/>
              <a:buFont typeface="Arial"/>
              <a:buChar char="•"/>
              <a:defRPr sz="2000">
                <a:latin typeface="Calibri"/>
                <a:ea typeface="Calibri"/>
                <a:cs typeface="Calibri"/>
                <a:sym typeface="Calibri"/>
              </a:defRPr>
            </a:pPr>
            <a:r>
              <a:t>The club currently has 110 youth members and 33 adult members (volunteers, coaches and committee). We have 26 female youth members, representing 23% of our membership. 66 (60%) of our youth members are in the under 12 age groups. </a:t>
            </a:r>
            <a:endParaRPr sz="2800"/>
          </a:p>
          <a:p>
            <a:pPr algn="l" defTabSz="914400">
              <a:lnSpc>
                <a:spcPct val="90000"/>
              </a:lnSpc>
              <a:spcBef>
                <a:spcPts val="1000"/>
              </a:spcBef>
              <a:defRPr sz="2000">
                <a:latin typeface="Calibri"/>
                <a:ea typeface="Calibri"/>
                <a:cs typeface="Calibri"/>
                <a:sym typeface="Calibri"/>
              </a:defRPr>
            </a:pPr>
            <a:endParaRPr sz="2800"/>
          </a:p>
        </p:txBody>
      </p:sp>
      <p:sp>
        <p:nvSpPr>
          <p:cNvPr id="225" name="Content Placeholder 2"/>
          <p:cNvSpPr txBox="1"/>
          <p:nvPr/>
        </p:nvSpPr>
        <p:spPr>
          <a:xfrm>
            <a:off x="333104" y="1400393"/>
            <a:ext cx="12004765" cy="3647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gn="l" defTabSz="914400">
              <a:lnSpc>
                <a:spcPct val="90000"/>
              </a:lnSpc>
              <a:spcBef>
                <a:spcPts val="1000"/>
              </a:spcBef>
              <a:buSzPct val="100000"/>
              <a:buFont typeface="Arial"/>
              <a:buChar char="•"/>
              <a:defRPr sz="2000">
                <a:latin typeface="Calibri"/>
                <a:ea typeface="Calibri"/>
                <a:cs typeface="Calibri"/>
                <a:sym typeface="Calibri"/>
              </a:defRPr>
            </a:pPr>
            <a:endParaRPr/>
          </a:p>
          <a:p>
            <a:pPr marL="228600" indent="-228600" algn="l" defTabSz="914400">
              <a:lnSpc>
                <a:spcPct val="90000"/>
              </a:lnSpc>
              <a:spcBef>
                <a:spcPts val="1000"/>
              </a:spcBef>
              <a:buSzPct val="100000"/>
              <a:buFont typeface="Arial"/>
              <a:buChar char="•"/>
              <a:defRPr sz="2000">
                <a:latin typeface="Calibri"/>
                <a:ea typeface="Calibri"/>
                <a:cs typeface="Calibri"/>
                <a:sym typeface="Calibri"/>
              </a:defRPr>
            </a:pPr>
            <a:r>
              <a:t>The impact of Covid continued to affect the size of our waiting list, at one point nearly reaching three figures and some children having been on the list since 2020. We have and continue to work hard to reduce this. </a:t>
            </a:r>
            <a:endParaRPr sz="2800"/>
          </a:p>
          <a:p>
            <a:pPr marL="742950" lvl="1" indent="-285750" algn="l" defTabSz="914400">
              <a:lnSpc>
                <a:spcPct val="90000"/>
              </a:lnSpc>
              <a:spcBef>
                <a:spcPts val="500"/>
              </a:spcBef>
              <a:buSzPct val="100000"/>
              <a:buFont typeface="Arial"/>
              <a:buChar char="•"/>
              <a:defRPr sz="2000">
                <a:latin typeface="Calibri"/>
                <a:ea typeface="Calibri"/>
                <a:cs typeface="Calibri"/>
                <a:sym typeface="Calibri"/>
              </a:defRPr>
            </a:pPr>
            <a:r>
              <a:t>Our membership is close to full and space in the club has been at a premium as fewer children left and coaching capacity hasn't grown</a:t>
            </a:r>
          </a:p>
          <a:p>
            <a:pPr marL="742950" lvl="1" indent="-285750" algn="l" defTabSz="914400">
              <a:lnSpc>
                <a:spcPct val="90000"/>
              </a:lnSpc>
              <a:spcBef>
                <a:spcPts val="500"/>
              </a:spcBef>
              <a:buSzPct val="100000"/>
              <a:buFont typeface="Arial"/>
              <a:buChar char="•"/>
              <a:defRPr sz="2000">
                <a:latin typeface="Calibri"/>
                <a:ea typeface="Calibri"/>
                <a:cs typeface="Calibri"/>
                <a:sym typeface="Calibri"/>
              </a:defRPr>
            </a:pPr>
            <a:r>
              <a:t>Induction groups have now resumed, and bookings are already being taken for September 22</a:t>
            </a:r>
          </a:p>
          <a:p>
            <a:pPr marL="742950" lvl="1" indent="-285750" algn="l" defTabSz="914400">
              <a:lnSpc>
                <a:spcPct val="90000"/>
              </a:lnSpc>
              <a:spcBef>
                <a:spcPts val="500"/>
              </a:spcBef>
              <a:buSzPct val="100000"/>
              <a:buFont typeface="Arial"/>
              <a:buChar char="•"/>
              <a:defRPr sz="2000">
                <a:latin typeface="Calibri"/>
                <a:ea typeface="Calibri"/>
                <a:cs typeface="Calibri"/>
                <a:sym typeface="Calibri"/>
              </a:defRPr>
            </a:pPr>
            <a:r>
              <a:t>Due to several no shows on the February 2022 induction group, it was decided to move back to charging a fee for the induction course</a:t>
            </a:r>
          </a:p>
          <a:p>
            <a:pPr marL="742950" lvl="1" indent="-285750" algn="l" defTabSz="914400">
              <a:lnSpc>
                <a:spcPct val="90000"/>
              </a:lnSpc>
              <a:spcBef>
                <a:spcPts val="500"/>
              </a:spcBef>
              <a:buSzPct val="100000"/>
              <a:buFont typeface="Arial"/>
              <a:buChar char="•"/>
              <a:defRPr sz="2000">
                <a:latin typeface="Calibri"/>
                <a:ea typeface="Calibri"/>
                <a:cs typeface="Calibri"/>
                <a:sym typeface="Calibri"/>
              </a:defRPr>
            </a:pPr>
            <a:r>
              <a:t>The waiting list currently stands at 54 children. 23 of these are booked on future induction courses</a:t>
            </a:r>
          </a:p>
          <a:p>
            <a:pPr marL="228600" indent="-228600" algn="l" defTabSz="914400">
              <a:lnSpc>
                <a:spcPct val="90000"/>
              </a:lnSpc>
              <a:spcBef>
                <a:spcPts val="1000"/>
              </a:spcBef>
              <a:buSzPct val="100000"/>
              <a:buFont typeface="Arial"/>
              <a:buChar char="•"/>
              <a:defRPr sz="2000">
                <a:latin typeface="Calibri"/>
                <a:ea typeface="Calibri"/>
                <a:cs typeface="Calibri"/>
                <a:sym typeface="Calibri"/>
              </a:defRPr>
            </a:pPr>
            <a:r>
              <a:t>The club moved to taking membership subscriptions via Direct Debit in May 2021, which has greatly reduced administration overhead in chasing missed payments and reconciliation</a:t>
            </a:r>
          </a:p>
        </p:txBody>
      </p:sp>
      <p:sp>
        <p:nvSpPr>
          <p:cNvPr id="226" name="Content Placeholder 2"/>
          <p:cNvSpPr txBox="1"/>
          <p:nvPr/>
        </p:nvSpPr>
        <p:spPr>
          <a:xfrm>
            <a:off x="333105" y="5227527"/>
            <a:ext cx="5323282" cy="3523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defTabSz="914400">
              <a:lnSpc>
                <a:spcPct val="90000"/>
              </a:lnSpc>
              <a:spcBef>
                <a:spcPts val="1000"/>
              </a:spcBef>
              <a:defRPr sz="2000" b="1" u="sng">
                <a:latin typeface="Calibri"/>
                <a:ea typeface="Calibri"/>
                <a:cs typeface="Calibri"/>
                <a:sym typeface="Calibri"/>
              </a:defRPr>
            </a:pPr>
            <a:r>
              <a:rPr dirty="0"/>
              <a:t>LEAVERS</a:t>
            </a:r>
          </a:p>
          <a:p>
            <a:pPr marL="228600" indent="-228600" algn="l" defTabSz="914400">
              <a:lnSpc>
                <a:spcPct val="90000"/>
              </a:lnSpc>
              <a:spcBef>
                <a:spcPts val="1000"/>
              </a:spcBef>
              <a:buSzPct val="100000"/>
              <a:buFont typeface="Arial"/>
              <a:buChar char="•"/>
              <a:defRPr sz="2000"/>
            </a:pPr>
            <a:r>
              <a:rPr dirty="0"/>
              <a:t>41 children left the club between April 2021 and April 2022 </a:t>
            </a:r>
            <a:endParaRPr sz="2800" dirty="0"/>
          </a:p>
          <a:p>
            <a:pPr marL="742950" lvl="1" indent="-285750" algn="l" defTabSz="914400">
              <a:lnSpc>
                <a:spcPct val="90000"/>
              </a:lnSpc>
              <a:spcBef>
                <a:spcPts val="500"/>
              </a:spcBef>
              <a:buSzPct val="100000"/>
              <a:buFont typeface="Arial"/>
              <a:buChar char="•"/>
              <a:defRPr sz="1800"/>
            </a:pPr>
            <a:r>
              <a:rPr dirty="0"/>
              <a:t>Average age at leaving was 13</a:t>
            </a:r>
          </a:p>
          <a:p>
            <a:pPr marL="742950" lvl="1" indent="-285750" algn="l" defTabSz="914400">
              <a:lnSpc>
                <a:spcPct val="90000"/>
              </a:lnSpc>
              <a:spcBef>
                <a:spcPts val="500"/>
              </a:spcBef>
              <a:buSzPct val="100000"/>
              <a:buFont typeface="Arial"/>
              <a:buChar char="•"/>
              <a:defRPr sz="1800"/>
            </a:pPr>
            <a:r>
              <a:rPr dirty="0"/>
              <a:t>Most frequent reason cited was </a:t>
            </a:r>
            <a:r>
              <a:rPr b="1" dirty="0"/>
              <a:t>taking up other sports</a:t>
            </a:r>
            <a:r>
              <a:rPr dirty="0"/>
              <a:t> or moving on to other forms of cycling</a:t>
            </a:r>
          </a:p>
          <a:p>
            <a:pPr marL="742950" lvl="1" indent="-285750" algn="l" defTabSz="914400">
              <a:lnSpc>
                <a:spcPct val="90000"/>
              </a:lnSpc>
              <a:spcBef>
                <a:spcPts val="500"/>
              </a:spcBef>
              <a:buSzPct val="100000"/>
              <a:buFont typeface="Arial"/>
              <a:buChar char="•"/>
              <a:defRPr sz="1800"/>
            </a:pPr>
            <a:r>
              <a:rPr dirty="0"/>
              <a:t>Due to the large waiting list we also proactively </a:t>
            </a:r>
            <a:r>
              <a:rPr b="1" dirty="0"/>
              <a:t>contacted those who weren’t frequently attending </a:t>
            </a:r>
            <a:r>
              <a:rPr dirty="0"/>
              <a:t>to check whether they would be returning. This exercise saw 10 children leave the club</a:t>
            </a:r>
          </a:p>
        </p:txBody>
      </p:sp>
      <p:pic>
        <p:nvPicPr>
          <p:cNvPr id="227" name="Picture 19" descr="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6043" y="5406519"/>
            <a:ext cx="6025610" cy="4172348"/>
          </a:xfrm>
          <a:prstGeom prst="rect">
            <a:avLst/>
          </a:prstGeom>
          <a:ln w="25400">
            <a:solidFill>
              <a:srgbClr val="FFC000"/>
            </a:solidFill>
          </a:ln>
        </p:spPr>
      </p:pic>
      <p:sp>
        <p:nvSpPr>
          <p:cNvPr id="228" name="Content Placeholder 2"/>
          <p:cNvSpPr txBox="1"/>
          <p:nvPr/>
        </p:nvSpPr>
        <p:spPr>
          <a:xfrm>
            <a:off x="9535380" y="8580680"/>
            <a:ext cx="3075163" cy="364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914400">
              <a:lnSpc>
                <a:spcPct val="90000"/>
              </a:lnSpc>
              <a:spcBef>
                <a:spcPts val="1000"/>
              </a:spcBef>
              <a:defRPr sz="1800"/>
            </a:lvl1pPr>
          </a:lstStyle>
          <a:p>
            <a:r>
              <a:t>We come from far and wide!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71"/>
          <p:cNvSpPr/>
          <p:nvPr/>
        </p:nvSpPr>
        <p:spPr>
          <a:xfrm>
            <a:off x="0" y="0"/>
            <a:ext cx="13004800" cy="9753600"/>
          </a:xfrm>
          <a:prstGeom prst="rect">
            <a:avLst/>
          </a:prstGeom>
          <a:solidFill>
            <a:srgbClr val="FFFFFF"/>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231" name="Rectangle 73"/>
          <p:cNvSpPr/>
          <p:nvPr/>
        </p:nvSpPr>
        <p:spPr>
          <a:xfrm>
            <a:off x="-2" y="4892461"/>
            <a:ext cx="13004802" cy="3987001"/>
          </a:xfrm>
          <a:prstGeom prst="rect">
            <a:avLst/>
          </a:prstGeom>
          <a:gradFill>
            <a:gsLst>
              <a:gs pos="0">
                <a:srgbClr val="0092E6"/>
              </a:gs>
              <a:gs pos="25000">
                <a:srgbClr val="0092E6"/>
              </a:gs>
              <a:gs pos="94000">
                <a:srgbClr val="363535"/>
              </a:gs>
              <a:gs pos="100000">
                <a:srgbClr val="363535"/>
              </a:gs>
            </a:gsLst>
            <a:lin ang="4200000"/>
          </a:gra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232" name="Picture 75" descr="Picture 75"/>
          <p:cNvPicPr>
            <a:picLocks noChangeAspect="1"/>
          </p:cNvPicPr>
          <p:nvPr/>
        </p:nvPicPr>
        <p:blipFill>
          <a:blip r:embed="rId2" cstate="email">
            <a:extLst>
              <a:ext uri="{28A0092B-C50C-407E-A947-70E740481C1C}">
                <a14:useLocalDpi xmlns:a14="http://schemas.microsoft.com/office/drawing/2010/main"/>
              </a:ext>
            </a:extLst>
          </a:blip>
          <a:srcRect l="8235" t="23563" r="8213" b="45500"/>
          <a:stretch>
            <a:fillRect/>
          </a:stretch>
        </p:blipFill>
        <p:spPr>
          <a:xfrm rot="10800000" flipH="1">
            <a:off x="0" y="4590248"/>
            <a:ext cx="13004802" cy="3611489"/>
          </a:xfrm>
          <a:prstGeom prst="rect">
            <a:avLst/>
          </a:prstGeom>
          <a:ln w="12700">
            <a:miter lim="400000"/>
          </a:ln>
        </p:spPr>
      </p:pic>
      <p:sp>
        <p:nvSpPr>
          <p:cNvPr id="233" name="Membership by age and gender"/>
          <p:cNvSpPr txBox="1"/>
          <p:nvPr/>
        </p:nvSpPr>
        <p:spPr>
          <a:xfrm>
            <a:off x="853866" y="6944883"/>
            <a:ext cx="11350144" cy="1115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defTabSz="914400">
              <a:lnSpc>
                <a:spcPct val="90000"/>
              </a:lnSpc>
              <a:spcBef>
                <a:spcPts val="600"/>
              </a:spcBef>
              <a:defRPr sz="5500">
                <a:solidFill>
                  <a:srgbClr val="FFFFFF"/>
                </a:solidFill>
                <a:uFill>
                  <a:solidFill>
                    <a:srgbClr val="000000"/>
                  </a:solidFill>
                </a:uFill>
                <a:latin typeface="Helvetica Neue Medium"/>
                <a:ea typeface="Helvetica Neue Medium"/>
                <a:cs typeface="Helvetica Neue Medium"/>
                <a:sym typeface="Helvetica Neue Medium"/>
              </a:defRPr>
            </a:lvl1pPr>
          </a:lstStyle>
          <a:p>
            <a:r>
              <a:t>Membership by age and gender</a:t>
            </a:r>
          </a:p>
        </p:txBody>
      </p:sp>
      <p:pic>
        <p:nvPicPr>
          <p:cNvPr id="234" name="Picture 77" descr="Picture 77"/>
          <p:cNvPicPr>
            <a:picLocks noChangeAspect="1"/>
          </p:cNvPicPr>
          <p:nvPr/>
        </p:nvPicPr>
        <p:blipFill>
          <a:blip r:embed="rId2" cstate="email">
            <a:extLst>
              <a:ext uri="{28A0092B-C50C-407E-A947-70E740481C1C}">
                <a14:useLocalDpi xmlns:a14="http://schemas.microsoft.com/office/drawing/2010/main"/>
              </a:ext>
            </a:extLst>
          </a:blip>
          <a:srcRect l="8235" r="8213" b="86237"/>
          <a:stretch>
            <a:fillRect/>
          </a:stretch>
        </p:blipFill>
        <p:spPr>
          <a:xfrm rot="10800000" flipH="1">
            <a:off x="-1" y="8090988"/>
            <a:ext cx="13004799" cy="1606677"/>
          </a:xfrm>
          <a:prstGeom prst="rect">
            <a:avLst/>
          </a:prstGeom>
          <a:ln w="12700">
            <a:miter lim="400000"/>
          </a:ln>
        </p:spPr>
      </p:pic>
      <p:graphicFrame>
        <p:nvGraphicFramePr>
          <p:cNvPr id="235" name="Chart 3"/>
          <p:cNvGraphicFramePr/>
          <p:nvPr/>
        </p:nvGraphicFramePr>
        <p:xfrm>
          <a:off x="497378" y="295745"/>
          <a:ext cx="4276377" cy="3479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6" name="Table 11"/>
          <p:cNvGraphicFramePr/>
          <p:nvPr/>
        </p:nvGraphicFramePr>
        <p:xfrm>
          <a:off x="415603" y="4252859"/>
          <a:ext cx="4483014" cy="2541082"/>
        </p:xfrm>
        <a:graphic>
          <a:graphicData uri="http://schemas.openxmlformats.org/drawingml/2006/table">
            <a:tbl>
              <a:tblPr>
                <a:tableStyleId>{4C3C2611-4C71-4FC5-86AE-919BDF0F9419}</a:tableStyleId>
              </a:tblPr>
              <a:tblGrid>
                <a:gridCol w="1232829">
                  <a:extLst>
                    <a:ext uri="{9D8B030D-6E8A-4147-A177-3AD203B41FA5}">
                      <a16:colId xmlns:a16="http://schemas.microsoft.com/office/drawing/2014/main" val="20000"/>
                    </a:ext>
                  </a:extLst>
                </a:gridCol>
                <a:gridCol w="1008677">
                  <a:extLst>
                    <a:ext uri="{9D8B030D-6E8A-4147-A177-3AD203B41FA5}">
                      <a16:colId xmlns:a16="http://schemas.microsoft.com/office/drawing/2014/main" val="20001"/>
                    </a:ext>
                  </a:extLst>
                </a:gridCol>
                <a:gridCol w="1120754">
                  <a:extLst>
                    <a:ext uri="{9D8B030D-6E8A-4147-A177-3AD203B41FA5}">
                      <a16:colId xmlns:a16="http://schemas.microsoft.com/office/drawing/2014/main" val="20002"/>
                    </a:ext>
                  </a:extLst>
                </a:gridCol>
                <a:gridCol w="1120754">
                  <a:extLst>
                    <a:ext uri="{9D8B030D-6E8A-4147-A177-3AD203B41FA5}">
                      <a16:colId xmlns:a16="http://schemas.microsoft.com/office/drawing/2014/main" val="20003"/>
                    </a:ext>
                  </a:extLst>
                </a:gridCol>
              </a:tblGrid>
              <a:tr h="539334">
                <a:tc>
                  <a:txBody>
                    <a:bodyPr/>
                    <a:lstStyle/>
                    <a:p>
                      <a:pPr algn="l" defTabSz="1300480">
                        <a:defRPr sz="1800"/>
                      </a:pPr>
                      <a:r>
                        <a:rPr sz="1400" b="1">
                          <a:latin typeface="Calibri"/>
                          <a:ea typeface="Calibri"/>
                          <a:cs typeface="Calibri"/>
                          <a:sym typeface="Calibri"/>
                        </a:rPr>
                        <a:t>Category</a:t>
                      </a:r>
                    </a:p>
                  </a:txBody>
                  <a:tcPr marL="45720" marR="45720" anchor="b" horzOverflow="overflow">
                    <a:lnL w="12700">
                      <a:solidFill>
                        <a:srgbClr val="1895DC"/>
                      </a:solidFill>
                    </a:lnL>
                    <a:lnR w="3175">
                      <a:solidFill>
                        <a:srgbClr val="FFFFFF"/>
                      </a:solidFill>
                    </a:lnR>
                    <a:lnT w="12700">
                      <a:solidFill>
                        <a:srgbClr val="1895DC"/>
                      </a:solidFill>
                    </a:lnT>
                    <a:lnB w="3175">
                      <a:solidFill>
                        <a:srgbClr val="1895DC"/>
                      </a:solidFill>
                    </a:lnB>
                    <a:solidFill>
                      <a:srgbClr val="1895DC"/>
                    </a:solidFill>
                  </a:tcPr>
                </a:tc>
                <a:tc>
                  <a:txBody>
                    <a:bodyPr/>
                    <a:lstStyle/>
                    <a:p>
                      <a:pPr algn="l" defTabSz="1300480">
                        <a:defRPr sz="1800"/>
                      </a:pPr>
                      <a:r>
                        <a:rPr sz="1400" b="1">
                          <a:latin typeface="Calibri"/>
                          <a:ea typeface="Calibri"/>
                          <a:cs typeface="Calibri"/>
                          <a:sym typeface="Calibri"/>
                        </a:rPr>
                        <a:t>Total</a:t>
                      </a:r>
                    </a:p>
                  </a:txBody>
                  <a:tcPr marL="45720" marR="45720" anchor="b" horzOverflow="overflow">
                    <a:lnL w="3175">
                      <a:solidFill>
                        <a:srgbClr val="FFFFFF"/>
                      </a:solidFill>
                    </a:lnL>
                    <a:lnR w="3175">
                      <a:solidFill>
                        <a:srgbClr val="FFFFFF"/>
                      </a:solidFill>
                    </a:lnR>
                    <a:lnT w="12700">
                      <a:solidFill>
                        <a:srgbClr val="1895DC"/>
                      </a:solidFill>
                    </a:lnT>
                    <a:lnB w="3175">
                      <a:solidFill>
                        <a:srgbClr val="1895DC"/>
                      </a:solidFill>
                    </a:lnB>
                    <a:solidFill>
                      <a:srgbClr val="1895DC"/>
                    </a:solidFill>
                  </a:tcPr>
                </a:tc>
                <a:tc>
                  <a:txBody>
                    <a:bodyPr/>
                    <a:lstStyle/>
                    <a:p>
                      <a:pPr algn="l" defTabSz="1300480">
                        <a:defRPr sz="1800"/>
                      </a:pPr>
                      <a:r>
                        <a:rPr sz="1400" b="1">
                          <a:latin typeface="Calibri"/>
                          <a:ea typeface="Calibri"/>
                          <a:cs typeface="Calibri"/>
                          <a:sym typeface="Calibri"/>
                        </a:rPr>
                        <a:t>Male</a:t>
                      </a:r>
                    </a:p>
                  </a:txBody>
                  <a:tcPr marL="45720" marR="45720" anchor="b" horzOverflow="overflow">
                    <a:lnL w="3175">
                      <a:solidFill>
                        <a:srgbClr val="FFFFFF"/>
                      </a:solidFill>
                    </a:lnL>
                    <a:lnR w="3175">
                      <a:solidFill>
                        <a:srgbClr val="FFFFFF"/>
                      </a:solidFill>
                    </a:lnR>
                    <a:lnT w="12700">
                      <a:solidFill>
                        <a:srgbClr val="1895DC"/>
                      </a:solidFill>
                    </a:lnT>
                    <a:lnB w="3175">
                      <a:solidFill>
                        <a:srgbClr val="1895DC"/>
                      </a:solidFill>
                    </a:lnB>
                    <a:solidFill>
                      <a:srgbClr val="1895DC"/>
                    </a:solidFill>
                  </a:tcPr>
                </a:tc>
                <a:tc>
                  <a:txBody>
                    <a:bodyPr/>
                    <a:lstStyle/>
                    <a:p>
                      <a:pPr algn="l" defTabSz="1300480">
                        <a:defRPr sz="1800"/>
                      </a:pPr>
                      <a:r>
                        <a:rPr sz="1400" b="1">
                          <a:latin typeface="Calibri"/>
                          <a:ea typeface="Calibri"/>
                          <a:cs typeface="Calibri"/>
                          <a:sym typeface="Calibri"/>
                        </a:rPr>
                        <a:t>Female</a:t>
                      </a:r>
                    </a:p>
                  </a:txBody>
                  <a:tcPr marL="45720" marR="45720" anchor="b" horzOverflow="overflow">
                    <a:lnL w="3175">
                      <a:solidFill>
                        <a:srgbClr val="FFFFFF"/>
                      </a:solidFill>
                    </a:lnL>
                    <a:lnR w="12700">
                      <a:solidFill>
                        <a:srgbClr val="1895DC"/>
                      </a:solidFill>
                    </a:lnR>
                    <a:lnT w="12700">
                      <a:solidFill>
                        <a:srgbClr val="1895DC"/>
                      </a:solidFill>
                    </a:lnT>
                    <a:lnB w="3175">
                      <a:solidFill>
                        <a:srgbClr val="1895DC"/>
                      </a:solidFill>
                    </a:lnB>
                    <a:solidFill>
                      <a:srgbClr val="1895DC"/>
                    </a:solidFill>
                  </a:tcPr>
                </a:tc>
                <a:extLst>
                  <a:ext uri="{0D108BD9-81ED-4DB2-BD59-A6C34878D82A}">
                    <a16:rowId xmlns:a16="http://schemas.microsoft.com/office/drawing/2014/main" val="10000"/>
                  </a:ext>
                </a:extLst>
              </a:tr>
              <a:tr h="317557">
                <a:tc>
                  <a:txBody>
                    <a:bodyPr/>
                    <a:lstStyle/>
                    <a:p>
                      <a:pPr algn="l" defTabSz="1300480">
                        <a:defRPr sz="1800"/>
                      </a:pPr>
                      <a:r>
                        <a:rPr sz="1400">
                          <a:latin typeface="Calibri"/>
                          <a:ea typeface="Calibri"/>
                          <a:cs typeface="Calibri"/>
                          <a:sym typeface="Calibri"/>
                        </a:rPr>
                        <a:t>U8</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9</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5</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4</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noFill/>
                  </a:tcPr>
                </a:tc>
                <a:extLst>
                  <a:ext uri="{0D108BD9-81ED-4DB2-BD59-A6C34878D82A}">
                    <a16:rowId xmlns:a16="http://schemas.microsoft.com/office/drawing/2014/main" val="10001"/>
                  </a:ext>
                </a:extLst>
              </a:tr>
              <a:tr h="317557">
                <a:tc>
                  <a:txBody>
                    <a:bodyPr/>
                    <a:lstStyle/>
                    <a:p>
                      <a:pPr algn="l" defTabSz="1300480">
                        <a:defRPr sz="1800"/>
                      </a:pPr>
                      <a:r>
                        <a:rPr sz="1400">
                          <a:latin typeface="Calibri"/>
                          <a:ea typeface="Calibri"/>
                          <a:cs typeface="Calibri"/>
                          <a:sym typeface="Calibri"/>
                        </a:rPr>
                        <a:t>U10</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400">
                          <a:latin typeface="Calibri"/>
                          <a:ea typeface="Calibri"/>
                          <a:cs typeface="Calibri"/>
                          <a:sym typeface="Calibri"/>
                        </a:defRPr>
                      </a:pPr>
                      <a:r>
                        <a:t>22</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800"/>
                      </a:pPr>
                      <a:r>
                        <a:rPr sz="1400">
                          <a:latin typeface="Calibri"/>
                          <a:ea typeface="Calibri"/>
                          <a:cs typeface="Calibri"/>
                          <a:sym typeface="Calibri"/>
                        </a:rPr>
                        <a:t>17</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800"/>
                      </a:pPr>
                      <a:r>
                        <a:rPr sz="1400">
                          <a:latin typeface="Calibri"/>
                          <a:ea typeface="Calibri"/>
                          <a:cs typeface="Calibri"/>
                          <a:sym typeface="Calibri"/>
                        </a:rPr>
                        <a:t>5</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solidFill>
                      <a:srgbClr val="D0CECE"/>
                    </a:solidFill>
                  </a:tcPr>
                </a:tc>
                <a:extLst>
                  <a:ext uri="{0D108BD9-81ED-4DB2-BD59-A6C34878D82A}">
                    <a16:rowId xmlns:a16="http://schemas.microsoft.com/office/drawing/2014/main" val="10002"/>
                  </a:ext>
                </a:extLst>
              </a:tr>
              <a:tr h="317557">
                <a:tc>
                  <a:txBody>
                    <a:bodyPr/>
                    <a:lstStyle/>
                    <a:p>
                      <a:pPr algn="l" defTabSz="1300480">
                        <a:defRPr sz="1800"/>
                      </a:pPr>
                      <a:r>
                        <a:rPr sz="1400">
                          <a:latin typeface="Calibri"/>
                          <a:ea typeface="Calibri"/>
                          <a:cs typeface="Calibri"/>
                          <a:sym typeface="Calibri"/>
                        </a:rPr>
                        <a:t>U12</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400">
                          <a:latin typeface="Calibri"/>
                          <a:ea typeface="Calibri"/>
                          <a:cs typeface="Calibri"/>
                          <a:sym typeface="Calibri"/>
                        </a:defRPr>
                      </a:pPr>
                      <a:r>
                        <a:t>35</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27</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8</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noFill/>
                  </a:tcPr>
                </a:tc>
                <a:extLst>
                  <a:ext uri="{0D108BD9-81ED-4DB2-BD59-A6C34878D82A}">
                    <a16:rowId xmlns:a16="http://schemas.microsoft.com/office/drawing/2014/main" val="10003"/>
                  </a:ext>
                </a:extLst>
              </a:tr>
              <a:tr h="317557">
                <a:tc>
                  <a:txBody>
                    <a:bodyPr/>
                    <a:lstStyle/>
                    <a:p>
                      <a:pPr algn="l" defTabSz="1300480">
                        <a:defRPr sz="1800"/>
                      </a:pPr>
                      <a:r>
                        <a:rPr sz="1400">
                          <a:latin typeface="Calibri"/>
                          <a:ea typeface="Calibri"/>
                          <a:cs typeface="Calibri"/>
                          <a:sym typeface="Calibri"/>
                        </a:rPr>
                        <a:t>U14</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400">
                          <a:latin typeface="Calibri"/>
                          <a:ea typeface="Calibri"/>
                          <a:cs typeface="Calibri"/>
                          <a:sym typeface="Calibri"/>
                        </a:defRPr>
                      </a:pPr>
                      <a:r>
                        <a:t>27</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800"/>
                      </a:pPr>
                      <a:r>
                        <a:rPr sz="1400">
                          <a:latin typeface="Calibri"/>
                          <a:ea typeface="Calibri"/>
                          <a:cs typeface="Calibri"/>
                          <a:sym typeface="Calibri"/>
                        </a:rPr>
                        <a:t>20</a:t>
                      </a:r>
                    </a:p>
                  </a:txBody>
                  <a:tcPr marL="45720" marR="45720" anchor="b" horzOverflow="overflow">
                    <a:lnL w="3175">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800"/>
                      </a:pPr>
                      <a:r>
                        <a:rPr sz="1400">
                          <a:latin typeface="Calibri"/>
                          <a:ea typeface="Calibri"/>
                          <a:cs typeface="Calibri"/>
                          <a:sym typeface="Calibri"/>
                        </a:rPr>
                        <a:t>7</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solidFill>
                      <a:srgbClr val="D0CECE"/>
                    </a:solidFill>
                  </a:tcPr>
                </a:tc>
                <a:extLst>
                  <a:ext uri="{0D108BD9-81ED-4DB2-BD59-A6C34878D82A}">
                    <a16:rowId xmlns:a16="http://schemas.microsoft.com/office/drawing/2014/main" val="10004"/>
                  </a:ext>
                </a:extLst>
              </a:tr>
              <a:tr h="320772">
                <a:tc>
                  <a:txBody>
                    <a:bodyPr/>
                    <a:lstStyle/>
                    <a:p>
                      <a:pPr algn="l" defTabSz="1300480">
                        <a:defRPr sz="1400">
                          <a:latin typeface="Calibri"/>
                          <a:ea typeface="Calibri"/>
                          <a:cs typeface="Calibri"/>
                          <a:sym typeface="Calibri"/>
                        </a:defRPr>
                      </a:pPr>
                      <a:r>
                        <a:t>U16</a:t>
                      </a:r>
                    </a:p>
                    <a:p>
                      <a:pPr algn="l" defTabSz="1300480">
                        <a:defRPr sz="1400">
                          <a:latin typeface="Calibri"/>
                          <a:ea typeface="Calibri"/>
                          <a:cs typeface="Calibri"/>
                          <a:sym typeface="Calibri"/>
                        </a:defRPr>
                      </a:pPr>
                      <a:r>
                        <a:t>Junior</a:t>
                      </a:r>
                    </a:p>
                    <a:p>
                      <a:pPr algn="l" defTabSz="1300480">
                        <a:defRPr sz="1400">
                          <a:latin typeface="Calibri"/>
                          <a:ea typeface="Calibri"/>
                          <a:cs typeface="Calibri"/>
                          <a:sym typeface="Calibri"/>
                        </a:defRPr>
                      </a:pPr>
                      <a:r>
                        <a:t>Total</a:t>
                      </a:r>
                    </a:p>
                  </a:txBody>
                  <a:tcPr marL="45720" marR="45720" anchor="b" horzOverflow="overflow">
                    <a:lnL w="12700">
                      <a:solidFill>
                        <a:srgbClr val="1895DC"/>
                      </a:solidFill>
                    </a:lnL>
                    <a:lnR w="3175">
                      <a:solidFill>
                        <a:srgbClr val="1895DC"/>
                      </a:solidFill>
                    </a:lnR>
                    <a:lnT w="3175">
                      <a:solidFill>
                        <a:srgbClr val="1895DC"/>
                      </a:solidFill>
                    </a:lnT>
                    <a:lnB w="12700">
                      <a:solidFill>
                        <a:srgbClr val="1895DC"/>
                      </a:solidFill>
                    </a:lnB>
                    <a:noFill/>
                  </a:tcPr>
                </a:tc>
                <a:tc>
                  <a:txBody>
                    <a:bodyPr/>
                    <a:lstStyle/>
                    <a:p>
                      <a:pPr algn="r" defTabSz="1300480">
                        <a:defRPr sz="1400">
                          <a:latin typeface="Calibri"/>
                          <a:ea typeface="Calibri"/>
                          <a:cs typeface="Calibri"/>
                          <a:sym typeface="Calibri"/>
                        </a:defRPr>
                      </a:pPr>
                      <a:r>
                        <a:t>15</a:t>
                      </a:r>
                    </a:p>
                    <a:p>
                      <a:pPr algn="r" defTabSz="1300480">
                        <a:defRPr sz="1400">
                          <a:latin typeface="Calibri"/>
                          <a:ea typeface="Calibri"/>
                          <a:cs typeface="Calibri"/>
                          <a:sym typeface="Calibri"/>
                        </a:defRPr>
                      </a:pPr>
                      <a:r>
                        <a:t>2</a:t>
                      </a:r>
                    </a:p>
                    <a:p>
                      <a:pPr algn="r" defTabSz="1300480">
                        <a:defRPr sz="1400">
                          <a:latin typeface="Calibri"/>
                          <a:ea typeface="Calibri"/>
                          <a:cs typeface="Calibri"/>
                          <a:sym typeface="Calibri"/>
                        </a:defRPr>
                      </a:pPr>
                      <a:r>
                        <a:t>110</a:t>
                      </a:r>
                    </a:p>
                  </a:txBody>
                  <a:tcPr marL="45720" marR="45720" anchor="b" horzOverflow="overflow">
                    <a:lnL w="3175">
                      <a:solidFill>
                        <a:srgbClr val="1895DC"/>
                      </a:solidFill>
                    </a:lnL>
                    <a:lnR w="3175">
                      <a:solidFill>
                        <a:srgbClr val="1895DC"/>
                      </a:solidFill>
                    </a:lnR>
                    <a:lnT w="3175">
                      <a:solidFill>
                        <a:srgbClr val="1895DC"/>
                      </a:solidFill>
                    </a:lnT>
                    <a:lnB w="12700">
                      <a:solidFill>
                        <a:srgbClr val="1895DC"/>
                      </a:solidFill>
                    </a:lnB>
                    <a:noFill/>
                  </a:tcPr>
                </a:tc>
                <a:tc>
                  <a:txBody>
                    <a:bodyPr/>
                    <a:lstStyle/>
                    <a:p>
                      <a:pPr algn="r" defTabSz="1300480">
                        <a:defRPr sz="1400">
                          <a:latin typeface="Calibri"/>
                          <a:ea typeface="Calibri"/>
                          <a:cs typeface="Calibri"/>
                          <a:sym typeface="Calibri"/>
                        </a:defRPr>
                      </a:pPr>
                      <a:r>
                        <a:t>13</a:t>
                      </a:r>
                    </a:p>
                    <a:p>
                      <a:pPr algn="r" defTabSz="1300480">
                        <a:defRPr sz="1400">
                          <a:latin typeface="Calibri"/>
                          <a:ea typeface="Calibri"/>
                          <a:cs typeface="Calibri"/>
                          <a:sym typeface="Calibri"/>
                        </a:defRPr>
                      </a:pPr>
                      <a:r>
                        <a:t>2</a:t>
                      </a:r>
                    </a:p>
                    <a:p>
                      <a:pPr algn="r" defTabSz="1300480">
                        <a:defRPr sz="1400">
                          <a:latin typeface="Calibri"/>
                          <a:ea typeface="Calibri"/>
                          <a:cs typeface="Calibri"/>
                          <a:sym typeface="Calibri"/>
                        </a:defRPr>
                      </a:pPr>
                      <a:r>
                        <a:t>84</a:t>
                      </a:r>
                    </a:p>
                  </a:txBody>
                  <a:tcPr marL="45720" marR="45720" anchor="b" horzOverflow="overflow">
                    <a:lnL w="3175">
                      <a:solidFill>
                        <a:srgbClr val="1895DC"/>
                      </a:solidFill>
                    </a:lnL>
                    <a:lnR w="3175">
                      <a:solidFill>
                        <a:srgbClr val="1895DC"/>
                      </a:solidFill>
                    </a:lnR>
                    <a:lnT w="3175">
                      <a:solidFill>
                        <a:srgbClr val="1895DC"/>
                      </a:solidFill>
                    </a:lnT>
                    <a:lnB w="12700">
                      <a:solidFill>
                        <a:srgbClr val="1895DC"/>
                      </a:solidFill>
                    </a:lnB>
                    <a:noFill/>
                  </a:tcPr>
                </a:tc>
                <a:tc>
                  <a:txBody>
                    <a:bodyPr/>
                    <a:lstStyle/>
                    <a:p>
                      <a:pPr algn="r" defTabSz="1300480">
                        <a:defRPr sz="1400">
                          <a:latin typeface="Calibri"/>
                          <a:ea typeface="Calibri"/>
                          <a:cs typeface="Calibri"/>
                          <a:sym typeface="Calibri"/>
                        </a:defRPr>
                      </a:pPr>
                      <a:r>
                        <a:t>2</a:t>
                      </a:r>
                    </a:p>
                    <a:p>
                      <a:pPr algn="r" defTabSz="1300480">
                        <a:defRPr sz="1400">
                          <a:latin typeface="Calibri"/>
                          <a:ea typeface="Calibri"/>
                          <a:cs typeface="Calibri"/>
                          <a:sym typeface="Calibri"/>
                        </a:defRPr>
                      </a:pPr>
                      <a:r>
                        <a:t>-</a:t>
                      </a:r>
                    </a:p>
                    <a:p>
                      <a:pPr algn="r" defTabSz="1300480">
                        <a:defRPr sz="1400">
                          <a:latin typeface="Calibri"/>
                          <a:ea typeface="Calibri"/>
                          <a:cs typeface="Calibri"/>
                          <a:sym typeface="Calibri"/>
                        </a:defRPr>
                      </a:pPr>
                      <a:r>
                        <a:t>26</a:t>
                      </a:r>
                    </a:p>
                  </a:txBody>
                  <a:tcPr marL="45720" marR="45720" anchor="b" horzOverflow="overflow">
                    <a:lnL w="3175">
                      <a:solidFill>
                        <a:srgbClr val="1895DC"/>
                      </a:solidFill>
                    </a:lnL>
                    <a:lnR w="12700">
                      <a:solidFill>
                        <a:srgbClr val="1895DC"/>
                      </a:solidFill>
                    </a:lnR>
                    <a:lnT w="3175">
                      <a:solidFill>
                        <a:srgbClr val="1895DC"/>
                      </a:solidFill>
                    </a:lnT>
                    <a:lnB w="12700">
                      <a:solidFill>
                        <a:srgbClr val="1895DC"/>
                      </a:solidFill>
                    </a:lnB>
                    <a:noFill/>
                  </a:tcPr>
                </a:tc>
                <a:extLst>
                  <a:ext uri="{0D108BD9-81ED-4DB2-BD59-A6C34878D82A}">
                    <a16:rowId xmlns:a16="http://schemas.microsoft.com/office/drawing/2014/main" val="10005"/>
                  </a:ext>
                </a:extLst>
              </a:tr>
            </a:tbl>
          </a:graphicData>
        </a:graphic>
      </p:graphicFrame>
      <p:graphicFrame>
        <p:nvGraphicFramePr>
          <p:cNvPr id="237" name="Table 13"/>
          <p:cNvGraphicFramePr/>
          <p:nvPr/>
        </p:nvGraphicFramePr>
        <p:xfrm>
          <a:off x="9426929" y="4214581"/>
          <a:ext cx="2804177" cy="2444020"/>
        </p:xfrm>
        <a:graphic>
          <a:graphicData uri="http://schemas.openxmlformats.org/drawingml/2006/table">
            <a:tbl>
              <a:tblPr>
                <a:tableStyleId>{4C3C2611-4C71-4FC5-86AE-919BDF0F9419}</a:tableStyleId>
              </a:tblPr>
              <a:tblGrid>
                <a:gridCol w="1436286">
                  <a:extLst>
                    <a:ext uri="{9D8B030D-6E8A-4147-A177-3AD203B41FA5}">
                      <a16:colId xmlns:a16="http://schemas.microsoft.com/office/drawing/2014/main" val="20000"/>
                    </a:ext>
                  </a:extLst>
                </a:gridCol>
                <a:gridCol w="1367891">
                  <a:extLst>
                    <a:ext uri="{9D8B030D-6E8A-4147-A177-3AD203B41FA5}">
                      <a16:colId xmlns:a16="http://schemas.microsoft.com/office/drawing/2014/main" val="20001"/>
                    </a:ext>
                  </a:extLst>
                </a:gridCol>
              </a:tblGrid>
              <a:tr h="538481">
                <a:tc>
                  <a:txBody>
                    <a:bodyPr/>
                    <a:lstStyle/>
                    <a:p>
                      <a:pPr algn="l" defTabSz="1300480">
                        <a:defRPr sz="1800"/>
                      </a:pPr>
                      <a:r>
                        <a:rPr sz="1400" b="1">
                          <a:latin typeface="Calibri"/>
                          <a:ea typeface="Calibri"/>
                          <a:cs typeface="Calibri"/>
                          <a:sym typeface="Calibri"/>
                        </a:rPr>
                        <a:t>Group</a:t>
                      </a:r>
                    </a:p>
                  </a:txBody>
                  <a:tcPr marL="45720" marR="45720" anchor="b" horzOverflow="overflow">
                    <a:lnL w="12700">
                      <a:solidFill>
                        <a:srgbClr val="1895DC"/>
                      </a:solidFill>
                    </a:lnL>
                    <a:lnR w="3175">
                      <a:solidFill>
                        <a:srgbClr val="FFFFFF"/>
                      </a:solidFill>
                    </a:lnR>
                    <a:lnT w="12700">
                      <a:solidFill>
                        <a:srgbClr val="1895DC"/>
                      </a:solidFill>
                    </a:lnT>
                    <a:lnB w="3175">
                      <a:solidFill>
                        <a:srgbClr val="1895DC"/>
                      </a:solidFill>
                    </a:lnB>
                    <a:solidFill>
                      <a:srgbClr val="1895DC"/>
                    </a:solidFill>
                  </a:tcPr>
                </a:tc>
                <a:tc>
                  <a:txBody>
                    <a:bodyPr/>
                    <a:lstStyle/>
                    <a:p>
                      <a:pPr algn="l" defTabSz="1300480">
                        <a:defRPr sz="1800"/>
                      </a:pPr>
                      <a:r>
                        <a:rPr sz="1400" b="1">
                          <a:latin typeface="Calibri"/>
                          <a:ea typeface="Calibri"/>
                          <a:cs typeface="Calibri"/>
                          <a:sym typeface="Calibri"/>
                        </a:rPr>
                        <a:t>Members</a:t>
                      </a:r>
                    </a:p>
                  </a:txBody>
                  <a:tcPr marL="45720" marR="45720" anchor="b" horzOverflow="overflow">
                    <a:lnL w="3175">
                      <a:solidFill>
                        <a:srgbClr val="FFFFFF"/>
                      </a:solidFill>
                    </a:lnL>
                    <a:lnR w="12700">
                      <a:solidFill>
                        <a:srgbClr val="1895DC"/>
                      </a:solidFill>
                    </a:lnR>
                    <a:lnT w="12700">
                      <a:solidFill>
                        <a:srgbClr val="1895DC"/>
                      </a:solidFill>
                    </a:lnT>
                    <a:lnB w="3175">
                      <a:solidFill>
                        <a:srgbClr val="1895DC"/>
                      </a:solidFill>
                    </a:lnB>
                    <a:solidFill>
                      <a:srgbClr val="1895DC"/>
                    </a:solidFill>
                  </a:tcPr>
                </a:tc>
                <a:extLst>
                  <a:ext uri="{0D108BD9-81ED-4DB2-BD59-A6C34878D82A}">
                    <a16:rowId xmlns:a16="http://schemas.microsoft.com/office/drawing/2014/main" val="10000"/>
                  </a:ext>
                </a:extLst>
              </a:tr>
              <a:tr h="317055">
                <a:tc>
                  <a:txBody>
                    <a:bodyPr/>
                    <a:lstStyle/>
                    <a:p>
                      <a:pPr algn="l" defTabSz="1300480">
                        <a:defRPr sz="1800"/>
                      </a:pPr>
                      <a:r>
                        <a:rPr sz="1400">
                          <a:latin typeface="Calibri"/>
                          <a:ea typeface="Calibri"/>
                          <a:cs typeface="Calibri"/>
                          <a:sym typeface="Calibri"/>
                        </a:rPr>
                        <a:t>Whip</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18</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noFill/>
                  </a:tcPr>
                </a:tc>
                <a:extLst>
                  <a:ext uri="{0D108BD9-81ED-4DB2-BD59-A6C34878D82A}">
                    <a16:rowId xmlns:a16="http://schemas.microsoft.com/office/drawing/2014/main" val="10001"/>
                  </a:ext>
                </a:extLst>
              </a:tr>
              <a:tr h="317055">
                <a:tc>
                  <a:txBody>
                    <a:bodyPr/>
                    <a:lstStyle/>
                    <a:p>
                      <a:pPr algn="l" defTabSz="1300480">
                        <a:defRPr sz="1800"/>
                      </a:pPr>
                      <a:r>
                        <a:rPr sz="1400">
                          <a:latin typeface="Calibri"/>
                          <a:ea typeface="Calibri"/>
                          <a:cs typeface="Calibri"/>
                          <a:sym typeface="Calibri"/>
                        </a:rPr>
                        <a:t>Sand</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800"/>
                      </a:pPr>
                      <a:r>
                        <a:rPr sz="1400">
                          <a:latin typeface="Calibri"/>
                          <a:ea typeface="Calibri"/>
                          <a:cs typeface="Calibri"/>
                          <a:sym typeface="Calibri"/>
                        </a:rPr>
                        <a:t>20</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solidFill>
                      <a:srgbClr val="D0CECE"/>
                    </a:solidFill>
                  </a:tcPr>
                </a:tc>
                <a:extLst>
                  <a:ext uri="{0D108BD9-81ED-4DB2-BD59-A6C34878D82A}">
                    <a16:rowId xmlns:a16="http://schemas.microsoft.com/office/drawing/2014/main" val="10002"/>
                  </a:ext>
                </a:extLst>
              </a:tr>
              <a:tr h="317055">
                <a:tc>
                  <a:txBody>
                    <a:bodyPr/>
                    <a:lstStyle/>
                    <a:p>
                      <a:pPr algn="l" defTabSz="1300480">
                        <a:defRPr sz="1800"/>
                      </a:pPr>
                      <a:r>
                        <a:rPr sz="1400">
                          <a:latin typeface="Calibri"/>
                          <a:ea typeface="Calibri"/>
                          <a:cs typeface="Calibri"/>
                          <a:sym typeface="Calibri"/>
                        </a:rPr>
                        <a:t>Emperor</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21</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noFill/>
                  </a:tcPr>
                </a:tc>
                <a:extLst>
                  <a:ext uri="{0D108BD9-81ED-4DB2-BD59-A6C34878D82A}">
                    <a16:rowId xmlns:a16="http://schemas.microsoft.com/office/drawing/2014/main" val="10003"/>
                  </a:ext>
                </a:extLst>
              </a:tr>
              <a:tr h="317055">
                <a:tc>
                  <a:txBody>
                    <a:bodyPr/>
                    <a:lstStyle/>
                    <a:p>
                      <a:pPr algn="l" defTabSz="1300480">
                        <a:defRPr sz="1800"/>
                      </a:pPr>
                      <a:r>
                        <a:rPr sz="1400">
                          <a:latin typeface="Calibri"/>
                          <a:ea typeface="Calibri"/>
                          <a:cs typeface="Calibri"/>
                          <a:sym typeface="Calibri"/>
                        </a:rPr>
                        <a:t>Striped</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solidFill>
                      <a:srgbClr val="D0CECE"/>
                    </a:solidFill>
                  </a:tcPr>
                </a:tc>
                <a:tc>
                  <a:txBody>
                    <a:bodyPr/>
                    <a:lstStyle/>
                    <a:p>
                      <a:pPr algn="r" defTabSz="1300480">
                        <a:defRPr sz="1800"/>
                      </a:pPr>
                      <a:r>
                        <a:rPr sz="1400">
                          <a:latin typeface="Calibri"/>
                          <a:ea typeface="Calibri"/>
                          <a:cs typeface="Calibri"/>
                          <a:sym typeface="Calibri"/>
                        </a:rPr>
                        <a:t>23</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solidFill>
                      <a:srgbClr val="D0CECE"/>
                    </a:solidFill>
                  </a:tcPr>
                </a:tc>
                <a:extLst>
                  <a:ext uri="{0D108BD9-81ED-4DB2-BD59-A6C34878D82A}">
                    <a16:rowId xmlns:a16="http://schemas.microsoft.com/office/drawing/2014/main" val="10004"/>
                  </a:ext>
                </a:extLst>
              </a:tr>
              <a:tr h="317055">
                <a:tc>
                  <a:txBody>
                    <a:bodyPr/>
                    <a:lstStyle/>
                    <a:p>
                      <a:pPr algn="l" defTabSz="1300480">
                        <a:defRPr sz="1800"/>
                      </a:pPr>
                      <a:r>
                        <a:rPr sz="1400">
                          <a:latin typeface="Calibri"/>
                          <a:ea typeface="Calibri"/>
                          <a:cs typeface="Calibri"/>
                          <a:sym typeface="Calibri"/>
                        </a:rPr>
                        <a:t>Stalker</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14</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noFill/>
                  </a:tcPr>
                </a:tc>
                <a:extLst>
                  <a:ext uri="{0D108BD9-81ED-4DB2-BD59-A6C34878D82A}">
                    <a16:rowId xmlns:a16="http://schemas.microsoft.com/office/drawing/2014/main" val="10005"/>
                  </a:ext>
                </a:extLst>
              </a:tr>
              <a:tr h="320264">
                <a:tc>
                  <a:txBody>
                    <a:bodyPr/>
                    <a:lstStyle/>
                    <a:p>
                      <a:pPr algn="l" defTabSz="1300480">
                        <a:defRPr sz="1800"/>
                      </a:pPr>
                      <a:r>
                        <a:rPr sz="1400">
                          <a:latin typeface="Calibri"/>
                          <a:ea typeface="Calibri"/>
                          <a:cs typeface="Calibri"/>
                          <a:sym typeface="Calibri"/>
                        </a:rPr>
                        <a:t>Imperial</a:t>
                      </a:r>
                    </a:p>
                  </a:txBody>
                  <a:tcPr marL="45720" marR="45720" anchor="b" horzOverflow="overflow">
                    <a:lnL w="12700">
                      <a:solidFill>
                        <a:srgbClr val="1895DC"/>
                      </a:solidFill>
                    </a:lnL>
                    <a:lnR w="3175">
                      <a:solidFill>
                        <a:srgbClr val="1895DC"/>
                      </a:solidFill>
                    </a:lnR>
                    <a:lnT w="3175">
                      <a:solidFill>
                        <a:srgbClr val="1895DC"/>
                      </a:solidFill>
                    </a:lnT>
                    <a:lnB w="12700">
                      <a:solidFill>
                        <a:srgbClr val="1895DC"/>
                      </a:solidFill>
                    </a:lnB>
                    <a:solidFill>
                      <a:srgbClr val="D0CECE"/>
                    </a:solidFill>
                  </a:tcPr>
                </a:tc>
                <a:tc>
                  <a:txBody>
                    <a:bodyPr/>
                    <a:lstStyle/>
                    <a:p>
                      <a:pPr algn="r" defTabSz="1300480">
                        <a:defRPr sz="1800"/>
                      </a:pPr>
                      <a:r>
                        <a:rPr sz="1400">
                          <a:latin typeface="Calibri"/>
                          <a:ea typeface="Calibri"/>
                          <a:cs typeface="Calibri"/>
                          <a:sym typeface="Calibri"/>
                        </a:rPr>
                        <a:t>14</a:t>
                      </a:r>
                    </a:p>
                  </a:txBody>
                  <a:tcPr marL="45720" marR="45720" anchor="b" horzOverflow="overflow">
                    <a:lnL w="3175">
                      <a:solidFill>
                        <a:srgbClr val="1895DC"/>
                      </a:solidFill>
                    </a:lnL>
                    <a:lnR w="12700">
                      <a:solidFill>
                        <a:srgbClr val="1895DC"/>
                      </a:solidFill>
                    </a:lnR>
                    <a:lnT w="3175">
                      <a:solidFill>
                        <a:srgbClr val="1895DC"/>
                      </a:solidFill>
                    </a:lnT>
                    <a:lnB w="12700">
                      <a:solidFill>
                        <a:srgbClr val="1895DC"/>
                      </a:solidFill>
                    </a:lnB>
                    <a:solidFill>
                      <a:srgbClr val="D0CECE"/>
                    </a:solidFill>
                  </a:tcPr>
                </a:tc>
                <a:extLst>
                  <a:ext uri="{0D108BD9-81ED-4DB2-BD59-A6C34878D82A}">
                    <a16:rowId xmlns:a16="http://schemas.microsoft.com/office/drawing/2014/main" val="10006"/>
                  </a:ext>
                </a:extLst>
              </a:tr>
            </a:tbl>
          </a:graphicData>
        </a:graphic>
      </p:graphicFrame>
      <p:graphicFrame>
        <p:nvGraphicFramePr>
          <p:cNvPr id="238" name="Table 15"/>
          <p:cNvGraphicFramePr/>
          <p:nvPr/>
        </p:nvGraphicFramePr>
        <p:xfrm>
          <a:off x="5525646" y="4265914"/>
          <a:ext cx="2839194" cy="1189286"/>
        </p:xfrm>
        <a:graphic>
          <a:graphicData uri="http://schemas.openxmlformats.org/drawingml/2006/table">
            <a:tbl>
              <a:tblPr>
                <a:tableStyleId>{4C3C2611-4C71-4FC5-86AE-919BDF0F9419}</a:tableStyleId>
              </a:tblPr>
              <a:tblGrid>
                <a:gridCol w="1419597">
                  <a:extLst>
                    <a:ext uri="{9D8B030D-6E8A-4147-A177-3AD203B41FA5}">
                      <a16:colId xmlns:a16="http://schemas.microsoft.com/office/drawing/2014/main" val="20000"/>
                    </a:ext>
                  </a:extLst>
                </a:gridCol>
                <a:gridCol w="1419597">
                  <a:extLst>
                    <a:ext uri="{9D8B030D-6E8A-4147-A177-3AD203B41FA5}">
                      <a16:colId xmlns:a16="http://schemas.microsoft.com/office/drawing/2014/main" val="20001"/>
                    </a:ext>
                  </a:extLst>
                </a:gridCol>
              </a:tblGrid>
              <a:tr h="544657">
                <a:tc>
                  <a:txBody>
                    <a:bodyPr/>
                    <a:lstStyle/>
                    <a:p>
                      <a:pPr algn="l" defTabSz="1300480">
                        <a:defRPr sz="1800"/>
                      </a:pPr>
                      <a:r>
                        <a:rPr sz="1400" b="1">
                          <a:latin typeface="Calibri"/>
                          <a:ea typeface="Calibri"/>
                          <a:cs typeface="Calibri"/>
                          <a:sym typeface="Calibri"/>
                        </a:rPr>
                        <a:t>Gender</a:t>
                      </a:r>
                    </a:p>
                  </a:txBody>
                  <a:tcPr marL="45720" marR="45720" anchor="b" horzOverflow="overflow">
                    <a:lnL w="12700">
                      <a:solidFill>
                        <a:srgbClr val="1895DC"/>
                      </a:solidFill>
                    </a:lnL>
                    <a:lnR w="3175">
                      <a:solidFill>
                        <a:srgbClr val="FFFFFF"/>
                      </a:solidFill>
                    </a:lnR>
                    <a:lnT w="12700">
                      <a:solidFill>
                        <a:srgbClr val="1895DC"/>
                      </a:solidFill>
                    </a:lnT>
                    <a:lnB w="3175">
                      <a:solidFill>
                        <a:srgbClr val="1895DC"/>
                      </a:solidFill>
                    </a:lnB>
                    <a:solidFill>
                      <a:srgbClr val="1895DC"/>
                    </a:solidFill>
                  </a:tcPr>
                </a:tc>
                <a:tc>
                  <a:txBody>
                    <a:bodyPr/>
                    <a:lstStyle/>
                    <a:p>
                      <a:pPr algn="l" defTabSz="1300480">
                        <a:defRPr sz="1800"/>
                      </a:pPr>
                      <a:r>
                        <a:rPr sz="1400" b="1">
                          <a:latin typeface="Calibri"/>
                          <a:ea typeface="Calibri"/>
                          <a:cs typeface="Calibri"/>
                          <a:sym typeface="Calibri"/>
                        </a:rPr>
                        <a:t>Members</a:t>
                      </a:r>
                    </a:p>
                  </a:txBody>
                  <a:tcPr marL="45720" marR="45720" anchor="b" horzOverflow="overflow">
                    <a:lnL w="3175">
                      <a:solidFill>
                        <a:srgbClr val="FFFFFF"/>
                      </a:solidFill>
                    </a:lnL>
                    <a:lnR w="12700">
                      <a:solidFill>
                        <a:srgbClr val="1895DC"/>
                      </a:solidFill>
                    </a:lnR>
                    <a:lnT w="12700">
                      <a:solidFill>
                        <a:srgbClr val="1895DC"/>
                      </a:solidFill>
                    </a:lnT>
                    <a:lnB w="3175">
                      <a:solidFill>
                        <a:srgbClr val="1895DC"/>
                      </a:solidFill>
                    </a:lnB>
                    <a:solidFill>
                      <a:srgbClr val="1895DC"/>
                    </a:solidFill>
                  </a:tcPr>
                </a:tc>
                <a:extLst>
                  <a:ext uri="{0D108BD9-81ED-4DB2-BD59-A6C34878D82A}">
                    <a16:rowId xmlns:a16="http://schemas.microsoft.com/office/drawing/2014/main" val="10000"/>
                  </a:ext>
                </a:extLst>
              </a:tr>
              <a:tr h="320692">
                <a:tc>
                  <a:txBody>
                    <a:bodyPr/>
                    <a:lstStyle/>
                    <a:p>
                      <a:pPr algn="l" defTabSz="1300480">
                        <a:defRPr sz="1800"/>
                      </a:pPr>
                      <a:r>
                        <a:rPr sz="1400">
                          <a:latin typeface="Calibri"/>
                          <a:ea typeface="Calibri"/>
                          <a:cs typeface="Calibri"/>
                          <a:sym typeface="Calibri"/>
                        </a:rPr>
                        <a:t>Female</a:t>
                      </a:r>
                    </a:p>
                  </a:txBody>
                  <a:tcPr marL="45720" marR="45720" anchor="b" horzOverflow="overflow">
                    <a:lnL w="12700">
                      <a:solidFill>
                        <a:srgbClr val="1895DC"/>
                      </a:solidFill>
                    </a:lnL>
                    <a:lnR w="3175">
                      <a:solidFill>
                        <a:srgbClr val="1895DC"/>
                      </a:solidFill>
                    </a:lnR>
                    <a:lnT w="3175">
                      <a:solidFill>
                        <a:srgbClr val="1895DC"/>
                      </a:solidFill>
                    </a:lnT>
                    <a:lnB w="3175">
                      <a:solidFill>
                        <a:srgbClr val="1895DC"/>
                      </a:solidFill>
                    </a:lnB>
                    <a:noFill/>
                  </a:tcPr>
                </a:tc>
                <a:tc>
                  <a:txBody>
                    <a:bodyPr/>
                    <a:lstStyle/>
                    <a:p>
                      <a:pPr algn="r" defTabSz="1300480">
                        <a:defRPr sz="1800"/>
                      </a:pPr>
                      <a:r>
                        <a:rPr sz="1400">
                          <a:latin typeface="Calibri"/>
                          <a:ea typeface="Calibri"/>
                          <a:cs typeface="Calibri"/>
                          <a:sym typeface="Calibri"/>
                        </a:rPr>
                        <a:t>26</a:t>
                      </a:r>
                    </a:p>
                  </a:txBody>
                  <a:tcPr marL="45720" marR="45720" anchor="b" horzOverflow="overflow">
                    <a:lnL w="3175">
                      <a:solidFill>
                        <a:srgbClr val="1895DC"/>
                      </a:solidFill>
                    </a:lnL>
                    <a:lnR w="12700">
                      <a:solidFill>
                        <a:srgbClr val="1895DC"/>
                      </a:solidFill>
                    </a:lnR>
                    <a:lnT w="3175">
                      <a:solidFill>
                        <a:srgbClr val="1895DC"/>
                      </a:solidFill>
                    </a:lnT>
                    <a:lnB w="3175">
                      <a:solidFill>
                        <a:srgbClr val="1895DC"/>
                      </a:solidFill>
                    </a:lnB>
                    <a:noFill/>
                  </a:tcPr>
                </a:tc>
                <a:extLst>
                  <a:ext uri="{0D108BD9-81ED-4DB2-BD59-A6C34878D82A}">
                    <a16:rowId xmlns:a16="http://schemas.microsoft.com/office/drawing/2014/main" val="10001"/>
                  </a:ext>
                </a:extLst>
              </a:tr>
              <a:tr h="323937">
                <a:tc>
                  <a:txBody>
                    <a:bodyPr/>
                    <a:lstStyle/>
                    <a:p>
                      <a:pPr algn="l" defTabSz="1300480">
                        <a:defRPr sz="1800"/>
                      </a:pPr>
                      <a:r>
                        <a:rPr sz="1400">
                          <a:latin typeface="Calibri"/>
                          <a:ea typeface="Calibri"/>
                          <a:cs typeface="Calibri"/>
                          <a:sym typeface="Calibri"/>
                        </a:rPr>
                        <a:t>Male</a:t>
                      </a:r>
                    </a:p>
                  </a:txBody>
                  <a:tcPr marL="45720" marR="45720" anchor="b" horzOverflow="overflow">
                    <a:lnL w="12700">
                      <a:solidFill>
                        <a:srgbClr val="1895DC"/>
                      </a:solidFill>
                    </a:lnL>
                    <a:lnR w="3175">
                      <a:solidFill>
                        <a:srgbClr val="1895DC"/>
                      </a:solidFill>
                    </a:lnR>
                    <a:lnT w="3175">
                      <a:solidFill>
                        <a:srgbClr val="1895DC"/>
                      </a:solidFill>
                    </a:lnT>
                    <a:lnB w="12700">
                      <a:solidFill>
                        <a:srgbClr val="1895DC"/>
                      </a:solidFill>
                    </a:lnB>
                    <a:solidFill>
                      <a:srgbClr val="D0CECE"/>
                    </a:solidFill>
                  </a:tcPr>
                </a:tc>
                <a:tc>
                  <a:txBody>
                    <a:bodyPr/>
                    <a:lstStyle/>
                    <a:p>
                      <a:pPr algn="r" defTabSz="1300480">
                        <a:defRPr sz="1400">
                          <a:latin typeface="Calibri"/>
                          <a:ea typeface="Calibri"/>
                          <a:cs typeface="Calibri"/>
                          <a:sym typeface="Calibri"/>
                        </a:defRPr>
                      </a:pPr>
                      <a:r>
                        <a:t>84</a:t>
                      </a:r>
                    </a:p>
                  </a:txBody>
                  <a:tcPr marL="45720" marR="45720" anchor="b" horzOverflow="overflow">
                    <a:lnL w="3175">
                      <a:solidFill>
                        <a:srgbClr val="1895DC"/>
                      </a:solidFill>
                    </a:lnL>
                    <a:lnR w="12700">
                      <a:solidFill>
                        <a:srgbClr val="1895DC"/>
                      </a:solidFill>
                    </a:lnR>
                    <a:lnT w="3175">
                      <a:solidFill>
                        <a:srgbClr val="1895DC"/>
                      </a:solidFill>
                    </a:lnT>
                    <a:lnB w="12700">
                      <a:solidFill>
                        <a:srgbClr val="1895DC"/>
                      </a:solidFill>
                    </a:lnB>
                    <a:solidFill>
                      <a:srgbClr val="D0CECE"/>
                    </a:solidFill>
                  </a:tcPr>
                </a:tc>
                <a:extLst>
                  <a:ext uri="{0D108BD9-81ED-4DB2-BD59-A6C34878D82A}">
                    <a16:rowId xmlns:a16="http://schemas.microsoft.com/office/drawing/2014/main" val="10002"/>
                  </a:ext>
                </a:extLst>
              </a:tr>
            </a:tbl>
          </a:graphicData>
        </a:graphic>
      </p:graphicFrame>
      <p:grpSp>
        <p:nvGrpSpPr>
          <p:cNvPr id="241" name="Group 13"/>
          <p:cNvGrpSpPr/>
          <p:nvPr/>
        </p:nvGrpSpPr>
        <p:grpSpPr>
          <a:xfrm>
            <a:off x="3059706" y="563425"/>
            <a:ext cx="9529492" cy="6274559"/>
            <a:chOff x="0" y="0"/>
            <a:chExt cx="9529490" cy="6274558"/>
          </a:xfrm>
        </p:grpSpPr>
        <p:pic>
          <p:nvPicPr>
            <p:cNvPr id="239" name="Picture 1" descr="Picture 1"/>
            <p:cNvPicPr>
              <a:picLocks noChangeAspect="1"/>
            </p:cNvPicPr>
            <p:nvPr/>
          </p:nvPicPr>
          <p:blipFill>
            <a:blip r:embed="rId4">
              <a:alphaModFix amt="15000"/>
            </a:blip>
            <a:stretch>
              <a:fillRect/>
            </a:stretch>
          </p:blipFill>
          <p:spPr>
            <a:xfrm>
              <a:off x="-1" y="0"/>
              <a:ext cx="6352996" cy="6274559"/>
            </a:xfrm>
            <a:prstGeom prst="rect">
              <a:avLst/>
            </a:prstGeom>
            <a:ln w="12700" cap="flat">
              <a:noFill/>
              <a:miter lim="400000"/>
            </a:ln>
            <a:effectLst/>
          </p:spPr>
        </p:pic>
        <p:pic>
          <p:nvPicPr>
            <p:cNvPr id="240" name="Picture 2" descr="Picture 2"/>
            <p:cNvPicPr>
              <a:picLocks noChangeAspect="1"/>
            </p:cNvPicPr>
            <p:nvPr/>
          </p:nvPicPr>
          <p:blipFill>
            <a:blip r:embed="rId5">
              <a:alphaModFix amt="31000"/>
            </a:blip>
            <a:stretch>
              <a:fillRect/>
            </a:stretch>
          </p:blipFill>
          <p:spPr>
            <a:xfrm>
              <a:off x="8443638" y="1237041"/>
              <a:ext cx="1085853" cy="438152"/>
            </a:xfrm>
            <a:prstGeom prst="rect">
              <a:avLst/>
            </a:prstGeom>
            <a:ln w="12700" cap="flat">
              <a:noFill/>
              <a:miter lim="400000"/>
            </a:ln>
            <a:effectLst/>
          </p:spPr>
        </p:pic>
      </p:grpSp>
      <p:graphicFrame>
        <p:nvGraphicFramePr>
          <p:cNvPr id="242" name="Chart 17"/>
          <p:cNvGraphicFramePr/>
          <p:nvPr/>
        </p:nvGraphicFramePr>
        <p:xfrm>
          <a:off x="8643952" y="228013"/>
          <a:ext cx="3955176" cy="39551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3" name="Chart 19"/>
          <p:cNvGraphicFramePr/>
          <p:nvPr/>
        </p:nvGraphicFramePr>
        <p:xfrm>
          <a:off x="5707853" y="151374"/>
          <a:ext cx="2439032" cy="362792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25" y="0"/>
            <a:ext cx="13001549" cy="97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Placeholder 4" descr="A group of people riding bikes&#10;&#10;Description automatically generated with medium confidence">
            <a:extLst>
              <a:ext uri="{FF2B5EF4-FFF2-40B4-BE49-F238E27FC236}">
                <a16:creationId xmlns:a16="http://schemas.microsoft.com/office/drawing/2014/main" id="{ACBA438B-B39C-D5D8-8034-466D41B3D004}"/>
              </a:ext>
            </a:extLst>
          </p:cNvPr>
          <p:cNvPicPr>
            <a:picLocks noGrp="1" noChangeAspect="1"/>
          </p:cNvPicPr>
          <p:nvPr>
            <p:ph type="pic" idx="21"/>
          </p:nvPr>
        </p:nvPicPr>
        <p:blipFill rotWithShape="1">
          <a:blip r:embed="rId2" cstate="email">
            <a:extLst>
              <a:ext uri="{28A0092B-C50C-407E-A947-70E740481C1C}">
                <a14:useLocalDpi xmlns:a14="http://schemas.microsoft.com/office/drawing/2010/main"/>
              </a:ext>
            </a:extLst>
          </a:blip>
          <a:srcRect/>
          <a:stretch/>
        </p:blipFill>
        <p:spPr>
          <a:xfrm>
            <a:off x="20" y="1823"/>
            <a:ext cx="13004780" cy="9751777"/>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246"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247"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248" name="TextBox 1"/>
          <p:cNvSpPr txBox="1"/>
          <p:nvPr/>
        </p:nvSpPr>
        <p:spPr>
          <a:xfrm>
            <a:off x="5480810" y="5183763"/>
            <a:ext cx="7110715" cy="4312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l" defTabSz="914400">
              <a:lnSpc>
                <a:spcPct val="90000"/>
              </a:lnSpc>
              <a:spcBef>
                <a:spcPts val="600"/>
              </a:spcBef>
              <a:defRPr sz="2000" b="1" u="sng">
                <a:uFill>
                  <a:solidFill>
                    <a:srgbClr val="000000"/>
                  </a:solidFill>
                </a:uFill>
                <a:latin typeface="Calibri"/>
                <a:ea typeface="Calibri"/>
                <a:cs typeface="Calibri"/>
                <a:sym typeface="Calibri"/>
              </a:defRPr>
            </a:pPr>
            <a:r>
              <a:rPr dirty="0"/>
              <a:t>The Coaching Team:</a:t>
            </a:r>
          </a:p>
          <a:p>
            <a:pPr algn="l" defTabSz="914400">
              <a:lnSpc>
                <a:spcPct val="90000"/>
              </a:lnSpc>
              <a:spcBef>
                <a:spcPts val="600"/>
              </a:spcBef>
              <a:defRPr sz="2000">
                <a:uFill>
                  <a:solidFill>
                    <a:srgbClr val="000000"/>
                  </a:solidFill>
                </a:uFill>
                <a:latin typeface="Calibri"/>
                <a:ea typeface="Calibri"/>
                <a:cs typeface="Calibri"/>
                <a:sym typeface="Calibri"/>
              </a:defRPr>
            </a:pPr>
            <a:r>
              <a:rPr dirty="0"/>
              <a:t>We currently have a team of 11 coaches including </a:t>
            </a:r>
            <a:r>
              <a:rPr b="1" dirty="0"/>
              <a:t>three newly qualified</a:t>
            </a:r>
            <a:r>
              <a:rPr dirty="0"/>
              <a:t>.  It’s great seeing young volunteers coming through and doing coaching qualifications! (Jenson). We still remain quite </a:t>
            </a:r>
            <a:r>
              <a:rPr b="1" dirty="0"/>
              <a:t>thinly spread when it comes to covering coaches ‘real world’ absences </a:t>
            </a:r>
            <a:r>
              <a:rPr dirty="0"/>
              <a:t>and it would be fantastic to have some more volunteers willing to train as coaches and we are now able to do an ‘in-house’ level 1 which means prospective coaches can go straight to level 2 once they have completed our little coaching induction program. We are keen to get more volunteers trained as soon as possible so if you are interested and haven’t yet been in touch then please let us know, it’s highly rewarding, great fun and you don’t have to be a cycling ex pro ninja! </a:t>
            </a:r>
            <a:r>
              <a:rPr b="1" dirty="0"/>
              <a:t>Funding is available for the training courses</a:t>
            </a:r>
            <a:r>
              <a:rPr dirty="0"/>
              <a:t>. Please speak to Eugene </a:t>
            </a:r>
            <a:r>
              <a:rPr dirty="0" err="1"/>
              <a:t>Kertzman</a:t>
            </a:r>
            <a:r>
              <a:rPr dirty="0"/>
              <a:t> for more information (</a:t>
            </a:r>
            <a:r>
              <a:rPr u="sng" dirty="0">
                <a:solidFill>
                  <a:srgbClr val="0000FF"/>
                </a:solidFill>
                <a:uFill>
                  <a:solidFill>
                    <a:srgbClr val="0000FF"/>
                  </a:solidFill>
                </a:uFill>
                <a:hlinkClick r:id="rId2"/>
              </a:rPr>
              <a:t>headcoach@sulisscorpions.co.uk</a:t>
            </a:r>
            <a:r>
              <a:rPr dirty="0"/>
              <a:t>)</a:t>
            </a:r>
          </a:p>
        </p:txBody>
      </p:sp>
      <p:sp>
        <p:nvSpPr>
          <p:cNvPr id="249" name="TextBox 2"/>
          <p:cNvSpPr txBox="1"/>
          <p:nvPr/>
        </p:nvSpPr>
        <p:spPr>
          <a:xfrm>
            <a:off x="5513654" y="861797"/>
            <a:ext cx="6675550" cy="3972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114300" indent="-114300" algn="l" defTabSz="457200">
              <a:lnSpc>
                <a:spcPct val="120000"/>
              </a:lnSpc>
              <a:spcBef>
                <a:spcPts val="600"/>
              </a:spcBef>
              <a:defRPr sz="2000" b="1" u="sng">
                <a:uFill>
                  <a:solidFill>
                    <a:srgbClr val="000000"/>
                  </a:solidFill>
                </a:uFill>
                <a:latin typeface="Calibri"/>
                <a:ea typeface="Calibri"/>
                <a:cs typeface="Calibri"/>
                <a:sym typeface="Calibri"/>
              </a:defRPr>
            </a:pPr>
            <a:r>
              <a:rPr dirty="0"/>
              <a:t>Our aims</a:t>
            </a:r>
            <a:r>
              <a:rPr b="0" u="none" dirty="0"/>
              <a:t>:</a:t>
            </a:r>
            <a:endParaRPr sz="1700" dirty="0"/>
          </a:p>
          <a:p>
            <a:pPr marL="359999" indent="-359999" algn="l" defTabSz="457200">
              <a:spcBef>
                <a:spcPts val="600"/>
              </a:spcBef>
              <a:buSzPct val="100000"/>
              <a:buAutoNum type="arabicPeriod"/>
              <a:defRPr sz="2000">
                <a:uFill>
                  <a:solidFill>
                    <a:srgbClr val="000000"/>
                  </a:solidFill>
                </a:uFill>
                <a:latin typeface="Calibri"/>
                <a:ea typeface="Calibri"/>
                <a:cs typeface="Calibri"/>
                <a:sym typeface="Calibri"/>
              </a:defRPr>
            </a:pPr>
            <a:r>
              <a:rPr b="1" dirty="0"/>
              <a:t>Increasing access to cycle sport for young people </a:t>
            </a:r>
            <a:endParaRPr b="1" dirty="0">
              <a:latin typeface="Arial"/>
              <a:ea typeface="Arial"/>
              <a:cs typeface="Arial"/>
              <a:sym typeface="Arial"/>
            </a:endParaRPr>
          </a:p>
          <a:p>
            <a:pPr marL="359999" indent="-359999" algn="l" defTabSz="457200">
              <a:spcBef>
                <a:spcPts val="600"/>
              </a:spcBef>
              <a:buSzPct val="100000"/>
              <a:buAutoNum type="arabicPeriod"/>
              <a:defRPr sz="2000">
                <a:uFill>
                  <a:solidFill>
                    <a:srgbClr val="000000"/>
                  </a:solidFill>
                </a:uFill>
                <a:latin typeface="Calibri"/>
                <a:ea typeface="Calibri"/>
                <a:cs typeface="Calibri"/>
                <a:sym typeface="Calibri"/>
              </a:defRPr>
            </a:pPr>
            <a:r>
              <a:rPr b="1" dirty="0"/>
              <a:t>Developing core cycling skills for young people </a:t>
            </a:r>
            <a:endParaRPr b="1" dirty="0">
              <a:latin typeface="Arial"/>
              <a:ea typeface="Arial"/>
              <a:cs typeface="Arial"/>
              <a:sym typeface="Arial"/>
            </a:endParaRPr>
          </a:p>
          <a:p>
            <a:pPr marL="359999" indent="-359999" algn="l" defTabSz="457200">
              <a:spcBef>
                <a:spcPts val="600"/>
              </a:spcBef>
              <a:buSzPct val="100000"/>
              <a:buAutoNum type="arabicPeriod"/>
              <a:defRPr sz="2000">
                <a:uFill>
                  <a:solidFill>
                    <a:srgbClr val="000000"/>
                  </a:solidFill>
                </a:uFill>
                <a:latin typeface="Calibri"/>
                <a:ea typeface="Calibri"/>
                <a:cs typeface="Calibri"/>
                <a:sym typeface="Calibri"/>
              </a:defRPr>
            </a:pPr>
            <a:r>
              <a:rPr b="1" dirty="0"/>
              <a:t>Coaching young people to compete in cycle sport</a:t>
            </a:r>
            <a:endParaRPr b="1" dirty="0">
              <a:latin typeface="Arial"/>
              <a:ea typeface="Arial"/>
              <a:cs typeface="Arial"/>
              <a:sym typeface="Arial"/>
            </a:endParaRPr>
          </a:p>
          <a:p>
            <a:pPr marL="359999" indent="-359999" algn="l" defTabSz="457200">
              <a:spcBef>
                <a:spcPts val="600"/>
              </a:spcBef>
              <a:buSzPct val="100000"/>
              <a:buAutoNum type="arabicPeriod"/>
              <a:defRPr sz="2000">
                <a:uFill>
                  <a:solidFill>
                    <a:srgbClr val="000000"/>
                  </a:solidFill>
                </a:uFill>
                <a:latin typeface="Calibri"/>
                <a:ea typeface="Calibri"/>
                <a:cs typeface="Calibri"/>
                <a:sym typeface="Calibri"/>
              </a:defRPr>
            </a:pPr>
            <a:r>
              <a:rPr b="1" dirty="0" err="1"/>
              <a:t>Organising</a:t>
            </a:r>
            <a:r>
              <a:rPr b="1" dirty="0"/>
              <a:t> accessible, inclusive and enjoyable competitive cycle sport events for young people </a:t>
            </a:r>
            <a:endParaRPr b="1" dirty="0">
              <a:latin typeface="Arial"/>
              <a:ea typeface="Arial"/>
              <a:cs typeface="Arial"/>
              <a:sym typeface="Arial"/>
            </a:endParaRPr>
          </a:p>
          <a:p>
            <a:pPr marL="359999" indent="-359999" algn="l" defTabSz="457200">
              <a:spcBef>
                <a:spcPts val="600"/>
              </a:spcBef>
              <a:buSzPct val="100000"/>
              <a:buAutoNum type="arabicPeriod"/>
              <a:defRPr sz="2000">
                <a:uFill>
                  <a:solidFill>
                    <a:srgbClr val="000000"/>
                  </a:solidFill>
                </a:uFill>
                <a:latin typeface="Calibri"/>
                <a:ea typeface="Calibri"/>
                <a:cs typeface="Calibri"/>
                <a:sym typeface="Calibri"/>
              </a:defRPr>
            </a:pPr>
            <a:r>
              <a:rPr b="1" dirty="0"/>
              <a:t>Enabling young people to progress to club riding and other branches of cycle sport.</a:t>
            </a:r>
            <a:endParaRPr b="1" dirty="0">
              <a:latin typeface="Arial"/>
              <a:ea typeface="Arial"/>
              <a:cs typeface="Arial"/>
              <a:sym typeface="Arial"/>
            </a:endParaRPr>
          </a:p>
          <a:p>
            <a:pPr marL="359999" indent="-359999" algn="l" defTabSz="457200">
              <a:spcBef>
                <a:spcPts val="600"/>
              </a:spcBef>
              <a:buSzPct val="100000"/>
              <a:buAutoNum type="arabicPeriod"/>
              <a:defRPr sz="2000">
                <a:uFill>
                  <a:solidFill>
                    <a:srgbClr val="000000"/>
                  </a:solidFill>
                </a:uFill>
                <a:latin typeface="Calibri"/>
                <a:ea typeface="Calibri"/>
                <a:cs typeface="Calibri"/>
                <a:sym typeface="Calibri"/>
              </a:defRPr>
            </a:pPr>
            <a:r>
              <a:rPr b="1" dirty="0"/>
              <a:t>Provide volunteering and coaching opportunities for adults and young people to develop these skills in the cycling environment.</a:t>
            </a:r>
          </a:p>
        </p:txBody>
      </p:sp>
      <p:sp>
        <p:nvSpPr>
          <p:cNvPr id="250" name="Title"/>
          <p:cNvSpPr txBox="1">
            <a:spLocks noGrp="1"/>
          </p:cNvSpPr>
          <p:nvPr>
            <p:ph type="title"/>
          </p:nvPr>
        </p:nvSpPr>
        <p:spPr>
          <a:xfrm>
            <a:off x="396720" y="-258903"/>
            <a:ext cx="5084092" cy="2067987"/>
          </a:xfrm>
          <a:prstGeom prst="rect">
            <a:avLst/>
          </a:prstGeom>
        </p:spPr>
        <p:txBody>
          <a:bodyPr lIns="45718" tIns="45718" rIns="45718" bIns="45718"/>
          <a:lstStyle/>
          <a:p>
            <a:pPr algn="l" defTabSz="914400">
              <a:lnSpc>
                <a:spcPct val="90000"/>
              </a:lnSpc>
              <a:defRPr sz="2000" b="1" u="sng">
                <a:latin typeface="Calibri"/>
                <a:ea typeface="Calibri"/>
                <a:cs typeface="Calibri"/>
                <a:sym typeface="Calibri"/>
              </a:defRPr>
            </a:pPr>
            <a:r>
              <a:t>Coaching Groups and Racing</a:t>
            </a:r>
            <a:br/>
            <a:endParaRPr/>
          </a:p>
        </p:txBody>
      </p:sp>
      <p:graphicFrame>
        <p:nvGraphicFramePr>
          <p:cNvPr id="251" name="Table 1"/>
          <p:cNvGraphicFramePr/>
          <p:nvPr/>
        </p:nvGraphicFramePr>
        <p:xfrm>
          <a:off x="284749" y="1031494"/>
          <a:ext cx="4851400" cy="6780911"/>
        </p:xfrm>
        <a:graphic>
          <a:graphicData uri="http://schemas.openxmlformats.org/drawingml/2006/table">
            <a:tbl>
              <a:tblPr firstRow="1">
                <a:tableStyleId>{4C3C2611-4C71-4FC5-86AE-919BDF0F9419}</a:tableStyleId>
              </a:tblPr>
              <a:tblGrid>
                <a:gridCol w="2794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614680">
                <a:tc>
                  <a:txBody>
                    <a:bodyPr/>
                    <a:lstStyle/>
                    <a:p>
                      <a:pPr>
                        <a:lnSpc>
                          <a:spcPct val="115000"/>
                        </a:lnSpc>
                        <a:spcBef>
                          <a:spcPts val="1000"/>
                        </a:spcBef>
                        <a:defRPr sz="1800" b="0">
                          <a:solidFill>
                            <a:srgbClr val="000000"/>
                          </a:solidFill>
                        </a:defRPr>
                      </a:pPr>
                      <a:r>
                        <a:rPr sz="2000" b="1">
                          <a:latin typeface="Calibri"/>
                          <a:ea typeface="Calibri"/>
                          <a:cs typeface="Calibri"/>
                          <a:sym typeface="Calibri"/>
                        </a:rPr>
                        <a:t>Group name and time</a:t>
                      </a:r>
                    </a:p>
                  </a:txBody>
                  <a:tcPr marL="9525" marR="9525" marT="9525" marB="9525" anchor="b" horzOverflow="overflow">
                    <a:lnT w="28575">
                      <a:solidFill>
                        <a:srgbClr val="000000"/>
                      </a:solidFill>
                    </a:lnT>
                    <a:noFill/>
                  </a:tcPr>
                </a:tc>
                <a:tc>
                  <a:txBody>
                    <a:bodyPr/>
                    <a:lstStyle/>
                    <a:p>
                      <a:pPr>
                        <a:lnSpc>
                          <a:spcPct val="115000"/>
                        </a:lnSpc>
                        <a:spcBef>
                          <a:spcPts val="1000"/>
                        </a:spcBef>
                        <a:defRPr sz="1800" b="0">
                          <a:solidFill>
                            <a:srgbClr val="000000"/>
                          </a:solidFill>
                        </a:defRPr>
                      </a:pPr>
                      <a:r>
                        <a:rPr sz="2000" b="1">
                          <a:latin typeface="Calibri"/>
                          <a:ea typeface="Calibri"/>
                          <a:cs typeface="Calibri"/>
                          <a:sym typeface="Calibri"/>
                        </a:rPr>
                        <a:t>Coaches</a:t>
                      </a:r>
                    </a:p>
                  </a:txBody>
                  <a:tcPr marL="9525" marR="9525" marT="9525" marB="9525" anchor="b" horzOverflow="overflow">
                    <a:lnT w="28575">
                      <a:solidFill>
                        <a:srgbClr val="000000"/>
                      </a:solidFill>
                    </a:lnT>
                    <a:noFill/>
                  </a:tcPr>
                </a:tc>
                <a:extLst>
                  <a:ext uri="{0D108BD9-81ED-4DB2-BD59-A6C34878D82A}">
                    <a16:rowId xmlns:a16="http://schemas.microsoft.com/office/drawing/2014/main" val="10000"/>
                  </a:ext>
                </a:extLst>
              </a:tr>
              <a:tr h="596900">
                <a:tc>
                  <a:txBody>
                    <a:bodyPr/>
                    <a:lstStyle/>
                    <a:p>
                      <a:pPr>
                        <a:lnSpc>
                          <a:spcPct val="115000"/>
                        </a:lnSpc>
                        <a:spcBef>
                          <a:spcPts val="1000"/>
                        </a:spcBef>
                        <a:defRPr sz="1800"/>
                      </a:pPr>
                      <a:r>
                        <a:rPr sz="2000">
                          <a:latin typeface="Calibri"/>
                          <a:ea typeface="Calibri"/>
                          <a:cs typeface="Calibri"/>
                          <a:sym typeface="Calibri"/>
                        </a:rPr>
                        <a:t>Whip 09:00</a:t>
                      </a:r>
                    </a:p>
                  </a:txBody>
                  <a:tcPr marL="9525" marR="9525" marT="9525" marB="9525" anchor="b" horzOverflow="overflow">
                    <a:lnB w="12700">
                      <a:solidFill>
                        <a:srgbClr val="000000"/>
                      </a:solidFill>
                    </a:lnB>
                    <a:noFill/>
                  </a:tcPr>
                </a:tc>
                <a:tc>
                  <a:txBody>
                    <a:bodyPr/>
                    <a:lstStyle/>
                    <a:p>
                      <a:pPr>
                        <a:lnSpc>
                          <a:spcPct val="115000"/>
                        </a:lnSpc>
                        <a:spcBef>
                          <a:spcPts val="1000"/>
                        </a:spcBef>
                        <a:defRPr sz="1800"/>
                      </a:pPr>
                      <a:r>
                        <a:rPr sz="2000">
                          <a:latin typeface="Calibri"/>
                          <a:ea typeface="Calibri"/>
                          <a:cs typeface="Calibri"/>
                          <a:sym typeface="Calibri"/>
                        </a:rPr>
                        <a:t>Eugene</a:t>
                      </a:r>
                    </a:p>
                  </a:txBody>
                  <a:tcPr marL="9525" marR="9525" marT="9525" marB="9525" anchor="ctr" horzOverflow="overflow">
                    <a:noFill/>
                  </a:tcPr>
                </a:tc>
                <a:extLst>
                  <a:ext uri="{0D108BD9-81ED-4DB2-BD59-A6C34878D82A}">
                    <a16:rowId xmlns:a16="http://schemas.microsoft.com/office/drawing/2014/main" val="10001"/>
                  </a:ext>
                </a:extLst>
              </a:tr>
              <a:tr h="579120">
                <a:tc>
                  <a:txBody>
                    <a:bodyPr/>
                    <a:lstStyle/>
                    <a:p>
                      <a:pPr>
                        <a:lnSpc>
                          <a:spcPct val="115000"/>
                        </a:lnSpc>
                        <a:spcBef>
                          <a:spcPts val="1000"/>
                        </a:spcBef>
                        <a:defRPr sz="1800"/>
                      </a:pPr>
                      <a:r>
                        <a:rPr sz="2000">
                          <a:latin typeface="Calibri"/>
                          <a:ea typeface="Calibri"/>
                          <a:cs typeface="Calibri"/>
                          <a:sym typeface="Calibri"/>
                        </a:rPr>
                        <a:t>Sand 09:00</a:t>
                      </a:r>
                    </a:p>
                  </a:txBody>
                  <a:tcPr marL="9525" marR="9525" marT="9525" marB="9525" anchor="b" horzOverflow="overflow">
                    <a:lnT w="12700">
                      <a:solidFill>
                        <a:srgbClr val="000000"/>
                      </a:solidFill>
                    </a:lnT>
                    <a:solidFill>
                      <a:srgbClr val="F2F2F2"/>
                    </a:solidFill>
                  </a:tcPr>
                </a:tc>
                <a:tc>
                  <a:txBody>
                    <a:bodyPr/>
                    <a:lstStyle/>
                    <a:p>
                      <a:pPr>
                        <a:lnSpc>
                          <a:spcPct val="115000"/>
                        </a:lnSpc>
                        <a:spcBef>
                          <a:spcPts val="1000"/>
                        </a:spcBef>
                        <a:defRPr sz="1800"/>
                      </a:pPr>
                      <a:r>
                        <a:rPr sz="2000">
                          <a:latin typeface="Calibri"/>
                          <a:ea typeface="Calibri"/>
                          <a:cs typeface="Calibri"/>
                          <a:sym typeface="Calibri"/>
                        </a:rPr>
                        <a:t>Sarah</a:t>
                      </a:r>
                    </a:p>
                  </a:txBody>
                  <a:tcPr marL="9525" marR="9525" marT="9525" marB="9525" anchor="ctr" horzOverflow="overflow">
                    <a:noFill/>
                  </a:tcPr>
                </a:tc>
                <a:extLst>
                  <a:ext uri="{0D108BD9-81ED-4DB2-BD59-A6C34878D82A}">
                    <a16:rowId xmlns:a16="http://schemas.microsoft.com/office/drawing/2014/main" val="10002"/>
                  </a:ext>
                </a:extLst>
              </a:tr>
              <a:tr h="614680">
                <a:tc>
                  <a:txBody>
                    <a:bodyPr/>
                    <a:lstStyle/>
                    <a:p>
                      <a:pPr>
                        <a:lnSpc>
                          <a:spcPct val="115000"/>
                        </a:lnSpc>
                        <a:spcBef>
                          <a:spcPts val="1000"/>
                        </a:spcBef>
                        <a:defRPr sz="1800"/>
                      </a:pPr>
                      <a:r>
                        <a:rPr sz="2000">
                          <a:latin typeface="Calibri"/>
                          <a:ea typeface="Calibri"/>
                          <a:cs typeface="Calibri"/>
                          <a:sym typeface="Calibri"/>
                        </a:rPr>
                        <a:t>Emperor 10:00</a:t>
                      </a:r>
                    </a:p>
                  </a:txBody>
                  <a:tcPr marL="9525" marR="9525" marT="9525" marB="9525" anchor="b" horzOverflow="overflow">
                    <a:lnB w="12700">
                      <a:solidFill>
                        <a:srgbClr val="000000"/>
                      </a:solidFill>
                    </a:lnB>
                    <a:noFill/>
                  </a:tcPr>
                </a:tc>
                <a:tc>
                  <a:txBody>
                    <a:bodyPr/>
                    <a:lstStyle/>
                    <a:p>
                      <a:pPr>
                        <a:lnSpc>
                          <a:spcPct val="115000"/>
                        </a:lnSpc>
                        <a:spcBef>
                          <a:spcPts val="1000"/>
                        </a:spcBef>
                        <a:defRPr sz="1800"/>
                      </a:pPr>
                      <a:r>
                        <a:rPr sz="2000">
                          <a:latin typeface="Calibri"/>
                          <a:ea typeface="Calibri"/>
                          <a:cs typeface="Calibri"/>
                          <a:sym typeface="Calibri"/>
                        </a:rPr>
                        <a:t>Ryan</a:t>
                      </a:r>
                    </a:p>
                  </a:txBody>
                  <a:tcPr marL="9525" marR="9525" marT="9525" marB="9525" anchor="b" horzOverflow="overflow">
                    <a:lnB w="12700">
                      <a:solidFill>
                        <a:srgbClr val="000000"/>
                      </a:solidFill>
                    </a:lnB>
                    <a:noFill/>
                  </a:tcPr>
                </a:tc>
                <a:extLst>
                  <a:ext uri="{0D108BD9-81ED-4DB2-BD59-A6C34878D82A}">
                    <a16:rowId xmlns:a16="http://schemas.microsoft.com/office/drawing/2014/main" val="10003"/>
                  </a:ext>
                </a:extLst>
              </a:tr>
              <a:tr h="614680">
                <a:tc>
                  <a:txBody>
                    <a:bodyPr/>
                    <a:lstStyle/>
                    <a:p>
                      <a:pPr>
                        <a:lnSpc>
                          <a:spcPct val="115000"/>
                        </a:lnSpc>
                        <a:spcBef>
                          <a:spcPts val="1000"/>
                        </a:spcBef>
                        <a:defRPr sz="1800"/>
                      </a:pPr>
                      <a:r>
                        <a:rPr sz="2000">
                          <a:latin typeface="Calibri"/>
                          <a:ea typeface="Calibri"/>
                          <a:cs typeface="Calibri"/>
                          <a:sym typeface="Calibri"/>
                        </a:rPr>
                        <a:t>Striped 10:00</a:t>
                      </a:r>
                    </a:p>
                  </a:txBody>
                  <a:tcPr marL="9525" marR="9525" marT="9525" marB="9525" anchor="b" horzOverflow="overflow">
                    <a:lnT w="12700">
                      <a:solidFill>
                        <a:srgbClr val="000000"/>
                      </a:solidFill>
                    </a:lnT>
                    <a:solidFill>
                      <a:srgbClr val="F2F2F2"/>
                    </a:solidFill>
                  </a:tcPr>
                </a:tc>
                <a:tc>
                  <a:txBody>
                    <a:bodyPr/>
                    <a:lstStyle/>
                    <a:p>
                      <a:pPr>
                        <a:lnSpc>
                          <a:spcPct val="115000"/>
                        </a:lnSpc>
                        <a:spcBef>
                          <a:spcPts val="1000"/>
                        </a:spcBef>
                        <a:defRPr sz="1800"/>
                      </a:pPr>
                      <a:r>
                        <a:rPr sz="2000">
                          <a:latin typeface="Calibri"/>
                          <a:ea typeface="Calibri"/>
                          <a:cs typeface="Calibri"/>
                          <a:sym typeface="Calibri"/>
                        </a:rPr>
                        <a:t>Alan</a:t>
                      </a:r>
                    </a:p>
                  </a:txBody>
                  <a:tcPr marL="9525" marR="9525" marT="9525" marB="9525" anchor="b" horzOverflow="overflow">
                    <a:lnT w="12700">
                      <a:solidFill>
                        <a:srgbClr val="000000"/>
                      </a:solidFill>
                    </a:lnT>
                    <a:solidFill>
                      <a:srgbClr val="F2F2F2"/>
                    </a:solidFill>
                  </a:tcPr>
                </a:tc>
                <a:extLst>
                  <a:ext uri="{0D108BD9-81ED-4DB2-BD59-A6C34878D82A}">
                    <a16:rowId xmlns:a16="http://schemas.microsoft.com/office/drawing/2014/main" val="10004"/>
                  </a:ext>
                </a:extLst>
              </a:tr>
              <a:tr h="614680">
                <a:tc>
                  <a:txBody>
                    <a:bodyPr/>
                    <a:lstStyle/>
                    <a:p>
                      <a:pPr>
                        <a:lnSpc>
                          <a:spcPct val="115000"/>
                        </a:lnSpc>
                        <a:spcBef>
                          <a:spcPts val="1000"/>
                        </a:spcBef>
                        <a:defRPr sz="1800"/>
                      </a:pPr>
                      <a:r>
                        <a:rPr sz="2000">
                          <a:latin typeface="Calibri"/>
                          <a:ea typeface="Calibri"/>
                          <a:cs typeface="Calibri"/>
                          <a:sym typeface="Calibri"/>
                        </a:rPr>
                        <a:t>Stalker 11:00</a:t>
                      </a:r>
                    </a:p>
                  </a:txBody>
                  <a:tcPr marL="9525" marR="9525" marT="9525" marB="9525" anchor="b" horzOverflow="overflow">
                    <a:lnB w="12700">
                      <a:solidFill>
                        <a:srgbClr val="000000"/>
                      </a:solidFill>
                    </a:lnB>
                    <a:noFill/>
                  </a:tcPr>
                </a:tc>
                <a:tc>
                  <a:txBody>
                    <a:bodyPr/>
                    <a:lstStyle/>
                    <a:p>
                      <a:pPr>
                        <a:lnSpc>
                          <a:spcPct val="115000"/>
                        </a:lnSpc>
                        <a:spcBef>
                          <a:spcPts val="1000"/>
                        </a:spcBef>
                        <a:defRPr sz="1800"/>
                      </a:pPr>
                      <a:r>
                        <a:rPr sz="2000">
                          <a:latin typeface="Calibri"/>
                          <a:ea typeface="Calibri"/>
                          <a:cs typeface="Calibri"/>
                          <a:sym typeface="Calibri"/>
                        </a:rPr>
                        <a:t>Steve</a:t>
                      </a:r>
                    </a:p>
                  </a:txBody>
                  <a:tcPr marL="9525" marR="9525" marT="9525" marB="9525" anchor="b" horzOverflow="overflow">
                    <a:lnB w="12700">
                      <a:solidFill>
                        <a:srgbClr val="000000"/>
                      </a:solidFill>
                    </a:lnB>
                    <a:noFill/>
                  </a:tcPr>
                </a:tc>
                <a:extLst>
                  <a:ext uri="{0D108BD9-81ED-4DB2-BD59-A6C34878D82A}">
                    <a16:rowId xmlns:a16="http://schemas.microsoft.com/office/drawing/2014/main" val="10005"/>
                  </a:ext>
                </a:extLst>
              </a:tr>
              <a:tr h="887095">
                <a:tc>
                  <a:txBody>
                    <a:bodyPr/>
                    <a:lstStyle/>
                    <a:p>
                      <a:pPr>
                        <a:lnSpc>
                          <a:spcPct val="115000"/>
                        </a:lnSpc>
                        <a:spcBef>
                          <a:spcPts val="1000"/>
                        </a:spcBef>
                        <a:defRPr sz="1800"/>
                      </a:pPr>
                      <a:r>
                        <a:rPr sz="2000">
                          <a:latin typeface="Calibri"/>
                          <a:ea typeface="Calibri"/>
                          <a:cs typeface="Calibri"/>
                          <a:sym typeface="Calibri"/>
                        </a:rPr>
                        <a:t>Imperial 11:00</a:t>
                      </a:r>
                    </a:p>
                  </a:txBody>
                  <a:tcPr marL="9525" marR="9525" marT="9525" marB="9525" anchor="b" horzOverflow="overflow">
                    <a:lnT w="12700">
                      <a:solidFill>
                        <a:srgbClr val="000000"/>
                      </a:solidFill>
                    </a:lnT>
                    <a:lnB w="12700">
                      <a:solidFill>
                        <a:srgbClr val="000000"/>
                      </a:solidFill>
                    </a:lnB>
                    <a:solidFill>
                      <a:srgbClr val="F2F2F2"/>
                    </a:solidFill>
                  </a:tcPr>
                </a:tc>
                <a:tc>
                  <a:txBody>
                    <a:bodyPr/>
                    <a:lstStyle/>
                    <a:p>
                      <a:pPr>
                        <a:lnSpc>
                          <a:spcPct val="115000"/>
                        </a:lnSpc>
                        <a:spcBef>
                          <a:spcPts val="1000"/>
                        </a:spcBef>
                        <a:defRPr sz="1800"/>
                      </a:pPr>
                      <a:r>
                        <a:rPr sz="2000">
                          <a:latin typeface="Calibri"/>
                          <a:ea typeface="Calibri"/>
                          <a:cs typeface="Calibri"/>
                          <a:sym typeface="Calibri"/>
                        </a:rPr>
                        <a:t>Jason</a:t>
                      </a:r>
                    </a:p>
                  </a:txBody>
                  <a:tcPr marL="9525" marR="9525" marT="9525" marB="9525" anchor="b" horzOverflow="overflow">
                    <a:lnT w="12700">
                      <a:solidFill>
                        <a:srgbClr val="000000"/>
                      </a:solidFill>
                    </a:lnT>
                    <a:lnB w="12700">
                      <a:solidFill>
                        <a:srgbClr val="000000"/>
                      </a:solidFill>
                    </a:lnB>
                    <a:solidFill>
                      <a:srgbClr val="F2F2F2"/>
                    </a:solidFill>
                  </a:tcPr>
                </a:tc>
                <a:extLst>
                  <a:ext uri="{0D108BD9-81ED-4DB2-BD59-A6C34878D82A}">
                    <a16:rowId xmlns:a16="http://schemas.microsoft.com/office/drawing/2014/main" val="10006"/>
                  </a:ext>
                </a:extLst>
              </a:tr>
              <a:tr h="887095">
                <a:tc>
                  <a:txBody>
                    <a:bodyPr/>
                    <a:lstStyle/>
                    <a:p>
                      <a:pPr>
                        <a:lnSpc>
                          <a:spcPct val="115000"/>
                        </a:lnSpc>
                        <a:spcBef>
                          <a:spcPts val="1000"/>
                        </a:spcBef>
                        <a:defRPr sz="1800"/>
                      </a:pPr>
                      <a:r>
                        <a:rPr sz="2000">
                          <a:latin typeface="Calibri"/>
                          <a:ea typeface="Calibri"/>
                          <a:cs typeface="Calibri"/>
                          <a:sym typeface="Calibri"/>
                        </a:rPr>
                        <a:t>Assistant coaches:</a:t>
                      </a:r>
                    </a:p>
                  </a:txBody>
                  <a:tcPr marL="9525" marR="9525" marT="9525" marB="9525" anchor="b" horzOverflow="overflow">
                    <a:lnT w="12700">
                      <a:solidFill>
                        <a:srgbClr val="000000"/>
                      </a:solidFill>
                    </a:lnT>
                    <a:solidFill>
                      <a:srgbClr val="F2F2F2"/>
                    </a:solidFill>
                  </a:tcPr>
                </a:tc>
                <a:tc>
                  <a:txBody>
                    <a:bodyPr/>
                    <a:lstStyle/>
                    <a:p>
                      <a:pPr>
                        <a:lnSpc>
                          <a:spcPct val="115000"/>
                        </a:lnSpc>
                        <a:spcBef>
                          <a:spcPts val="1000"/>
                        </a:spcBef>
                        <a:defRPr sz="2000">
                          <a:latin typeface="Calibri"/>
                          <a:ea typeface="Calibri"/>
                          <a:cs typeface="Calibri"/>
                          <a:sym typeface="Calibri"/>
                        </a:defRPr>
                      </a:pPr>
                      <a:r>
                        <a:t>Chris</a:t>
                      </a:r>
                    </a:p>
                    <a:p>
                      <a:pPr>
                        <a:lnSpc>
                          <a:spcPct val="115000"/>
                        </a:lnSpc>
                        <a:spcBef>
                          <a:spcPts val="1000"/>
                        </a:spcBef>
                        <a:defRPr sz="2000">
                          <a:latin typeface="Calibri"/>
                          <a:ea typeface="Calibri"/>
                          <a:cs typeface="Calibri"/>
                          <a:sym typeface="Calibri"/>
                        </a:defRPr>
                      </a:pPr>
                      <a:r>
                        <a:t>Simon</a:t>
                      </a:r>
                    </a:p>
                    <a:p>
                      <a:pPr>
                        <a:lnSpc>
                          <a:spcPct val="115000"/>
                        </a:lnSpc>
                        <a:spcBef>
                          <a:spcPts val="1000"/>
                        </a:spcBef>
                        <a:defRPr sz="2000">
                          <a:latin typeface="Calibri"/>
                          <a:ea typeface="Calibri"/>
                          <a:cs typeface="Calibri"/>
                          <a:sym typeface="Calibri"/>
                        </a:defRPr>
                      </a:pPr>
                      <a:r>
                        <a:t>Jenson</a:t>
                      </a:r>
                    </a:p>
                    <a:p>
                      <a:pPr>
                        <a:lnSpc>
                          <a:spcPct val="115000"/>
                        </a:lnSpc>
                        <a:spcBef>
                          <a:spcPts val="1000"/>
                        </a:spcBef>
                        <a:defRPr sz="2000">
                          <a:latin typeface="Calibri"/>
                          <a:ea typeface="Calibri"/>
                          <a:cs typeface="Calibri"/>
                          <a:sym typeface="Calibri"/>
                        </a:defRPr>
                      </a:pPr>
                      <a:r>
                        <a:t>Charlie</a:t>
                      </a:r>
                    </a:p>
                    <a:p>
                      <a:pPr>
                        <a:lnSpc>
                          <a:spcPct val="115000"/>
                        </a:lnSpc>
                        <a:spcBef>
                          <a:spcPts val="1000"/>
                        </a:spcBef>
                        <a:defRPr sz="2000">
                          <a:latin typeface="Calibri"/>
                          <a:ea typeface="Calibri"/>
                          <a:cs typeface="Calibri"/>
                          <a:sym typeface="Calibri"/>
                        </a:defRPr>
                      </a:pPr>
                      <a:r>
                        <a:t>Liz</a:t>
                      </a:r>
                    </a:p>
                  </a:txBody>
                  <a:tcPr marL="9525" marR="9525" marT="9525" marB="9525" anchor="b" horzOverflow="overflow">
                    <a:lnT w="12700">
                      <a:solidFill>
                        <a:srgbClr val="000000"/>
                      </a:solidFill>
                    </a:lnT>
                    <a:solidFill>
                      <a:srgbClr val="F2F2F2"/>
                    </a:solidFill>
                  </a:tcPr>
                </a:tc>
                <a:extLst>
                  <a:ext uri="{0D108BD9-81ED-4DB2-BD59-A6C34878D82A}">
                    <a16:rowId xmlns:a16="http://schemas.microsoft.com/office/drawing/2014/main" val="10007"/>
                  </a:ext>
                </a:extLst>
              </a:tr>
            </a:tbl>
          </a:graphicData>
        </a:graphic>
      </p:graphicFrame>
      <p:grpSp>
        <p:nvGrpSpPr>
          <p:cNvPr id="254" name="Group 8"/>
          <p:cNvGrpSpPr/>
          <p:nvPr/>
        </p:nvGrpSpPr>
        <p:grpSpPr>
          <a:xfrm>
            <a:off x="2851052" y="1393987"/>
            <a:ext cx="6352994" cy="6274559"/>
            <a:chOff x="0" y="0"/>
            <a:chExt cx="6352993" cy="6274557"/>
          </a:xfrm>
        </p:grpSpPr>
        <p:pic>
          <p:nvPicPr>
            <p:cNvPr id="252" name="Picture 1" descr="Picture 1"/>
            <p:cNvPicPr>
              <a:picLocks noChangeAspect="1"/>
            </p:cNvPicPr>
            <p:nvPr/>
          </p:nvPicPr>
          <p:blipFill>
            <a:blip r:embed="rId3">
              <a:alphaModFix amt="15000"/>
            </a:blip>
            <a:stretch>
              <a:fillRect/>
            </a:stretch>
          </p:blipFill>
          <p:spPr>
            <a:xfrm>
              <a:off x="0" y="0"/>
              <a:ext cx="6352994" cy="6274557"/>
            </a:xfrm>
            <a:prstGeom prst="rect">
              <a:avLst/>
            </a:prstGeom>
            <a:ln w="12700" cap="flat">
              <a:noFill/>
              <a:miter lim="400000"/>
            </a:ln>
            <a:effectLst/>
          </p:spPr>
        </p:pic>
        <p:pic>
          <p:nvPicPr>
            <p:cNvPr id="253" name="Picture 2" descr="Picture 2"/>
            <p:cNvPicPr>
              <a:picLocks noChangeAspect="1"/>
            </p:cNvPicPr>
            <p:nvPr/>
          </p:nvPicPr>
          <p:blipFill>
            <a:blip r:embed="rId4">
              <a:alphaModFix amt="31000"/>
            </a:blip>
            <a:stretch>
              <a:fillRect/>
            </a:stretch>
          </p:blipFill>
          <p:spPr>
            <a:xfrm>
              <a:off x="5078862" y="5836406"/>
              <a:ext cx="1085852" cy="438152"/>
            </a:xfrm>
            <a:prstGeom prst="rect">
              <a:avLst/>
            </a:prstGeom>
            <a:ln w="12700" cap="flat">
              <a:noFill/>
              <a:miter lim="400000"/>
            </a:ln>
            <a:effectLst/>
          </p:spPr>
        </p:pic>
      </p:grpSp>
      <p:sp>
        <p:nvSpPr>
          <p:cNvPr id="255" name="Title 2"/>
          <p:cNvSpPr txBox="1"/>
          <p:nvPr/>
        </p:nvSpPr>
        <p:spPr>
          <a:xfrm>
            <a:off x="10153747" y="154795"/>
            <a:ext cx="2848255" cy="10804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b="1"/>
            </a:lvl1pPr>
          </a:lstStyle>
          <a:p>
            <a:r>
              <a:t>Head Coach  Report 2022</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258"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259"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260" name="TextBox 2"/>
          <p:cNvSpPr txBox="1"/>
          <p:nvPr/>
        </p:nvSpPr>
        <p:spPr>
          <a:xfrm>
            <a:off x="320065" y="316292"/>
            <a:ext cx="11624589" cy="5903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5000"/>
              </a:lnSpc>
              <a:spcBef>
                <a:spcPts val="1000"/>
              </a:spcBef>
              <a:defRPr sz="2000" b="1" u="sng">
                <a:latin typeface="Calibri"/>
                <a:ea typeface="Calibri"/>
                <a:cs typeface="Calibri"/>
                <a:sym typeface="Calibri"/>
              </a:defRPr>
            </a:pPr>
            <a:r>
              <a:rPr dirty="0"/>
              <a:t>Coaching</a:t>
            </a:r>
          </a:p>
          <a:p>
            <a:pPr algn="l">
              <a:lnSpc>
                <a:spcPct val="115000"/>
              </a:lnSpc>
              <a:spcBef>
                <a:spcPts val="1000"/>
              </a:spcBef>
              <a:defRPr sz="2000">
                <a:latin typeface="Calibri"/>
                <a:ea typeface="Calibri"/>
                <a:cs typeface="Calibri"/>
                <a:sym typeface="Calibri"/>
              </a:defRPr>
            </a:pPr>
            <a:r>
              <a:rPr dirty="0"/>
              <a:t>The annual coaching </a:t>
            </a:r>
            <a:r>
              <a:rPr dirty="0" err="1"/>
              <a:t>programme</a:t>
            </a:r>
            <a:r>
              <a:rPr dirty="0"/>
              <a:t> is working well with all groups doing the same topic although at a different level</a:t>
            </a:r>
            <a:r>
              <a:rPr b="1" dirty="0"/>
              <a:t>. Induction takes place at least 3 times a year </a:t>
            </a:r>
            <a:r>
              <a:rPr dirty="0"/>
              <a:t>but some older riders are able to slot into the groups after a coach’s assessment. We have trimmed the coaching groups a little this year which means the Emperor bottle neck has now eased somewhat.</a:t>
            </a:r>
            <a:br>
              <a:rPr dirty="0"/>
            </a:br>
            <a:r>
              <a:rPr dirty="0"/>
              <a:t>2021 has seen a return of most riders to attend sessions on a regular basis but some have dropped out and now left. We have also noticed that </a:t>
            </a:r>
            <a:r>
              <a:rPr b="1" dirty="0"/>
              <a:t>fewer riders have made the move to regular racing in the U16/U14 groups</a:t>
            </a:r>
            <a:r>
              <a:rPr dirty="0"/>
              <a:t>. We are </a:t>
            </a:r>
            <a:r>
              <a:rPr b="1" dirty="0"/>
              <a:t>still short of more female riders especially in the older age groups</a:t>
            </a:r>
            <a:r>
              <a:rPr dirty="0"/>
              <a:t>, we hope that our ‘That Girl Can’ </a:t>
            </a:r>
            <a:r>
              <a:rPr dirty="0" err="1"/>
              <a:t>programme</a:t>
            </a:r>
            <a:r>
              <a:rPr dirty="0"/>
              <a:t> will help to retain more girls.</a:t>
            </a:r>
          </a:p>
          <a:p>
            <a:pPr algn="l">
              <a:lnSpc>
                <a:spcPct val="115000"/>
              </a:lnSpc>
              <a:spcBef>
                <a:spcPts val="1000"/>
              </a:spcBef>
              <a:defRPr sz="2000" b="1">
                <a:latin typeface="Calibri"/>
                <a:ea typeface="Calibri"/>
                <a:cs typeface="Calibri"/>
                <a:sym typeface="Calibri"/>
              </a:defRPr>
            </a:pPr>
            <a:r>
              <a:rPr dirty="0"/>
              <a:t>Events for 2021:</a:t>
            </a:r>
          </a:p>
          <a:p>
            <a:pPr marL="342900" indent="-342900" algn="l">
              <a:lnSpc>
                <a:spcPct val="115000"/>
              </a:lnSpc>
              <a:buSzPct val="100000"/>
              <a:buFont typeface="Symbol"/>
              <a:buChar char="·"/>
              <a:defRPr sz="2000">
                <a:latin typeface="Calibri"/>
                <a:ea typeface="Calibri"/>
                <a:cs typeface="Calibri"/>
                <a:sym typeface="Calibri"/>
              </a:defRPr>
            </a:pPr>
            <a:r>
              <a:rPr dirty="0"/>
              <a:t>3 Time Trials planned 2 took place</a:t>
            </a:r>
          </a:p>
          <a:p>
            <a:pPr marL="342900" indent="-342900" algn="l">
              <a:lnSpc>
                <a:spcPct val="115000"/>
              </a:lnSpc>
              <a:buSzPct val="100000"/>
              <a:buFont typeface="Symbol"/>
              <a:buChar char="·"/>
              <a:defRPr sz="2000">
                <a:latin typeface="Calibri"/>
                <a:ea typeface="Calibri"/>
                <a:cs typeface="Calibri"/>
                <a:sym typeface="Calibri"/>
              </a:defRPr>
            </a:pPr>
            <a:r>
              <a:rPr dirty="0"/>
              <a:t>3 British Cycling open races, 2 took place</a:t>
            </a:r>
          </a:p>
          <a:p>
            <a:pPr marL="342900" indent="-342900" algn="l">
              <a:lnSpc>
                <a:spcPct val="115000"/>
              </a:lnSpc>
              <a:spcBef>
                <a:spcPts val="1000"/>
              </a:spcBef>
              <a:buSzPct val="100000"/>
              <a:buFont typeface="Symbol"/>
              <a:buChar char="·"/>
              <a:defRPr sz="2000">
                <a:latin typeface="Calibri"/>
                <a:ea typeface="Calibri"/>
                <a:cs typeface="Calibri"/>
                <a:sym typeface="Calibri"/>
              </a:defRPr>
            </a:pPr>
            <a:r>
              <a:rPr dirty="0"/>
              <a:t>1 </a:t>
            </a:r>
            <a:r>
              <a:rPr dirty="0" err="1"/>
              <a:t>Cyclo</a:t>
            </a:r>
            <a:r>
              <a:rPr dirty="0"/>
              <a:t> Cross event, 1 CX event at Keynsham</a:t>
            </a:r>
          </a:p>
          <a:p>
            <a:pPr algn="l">
              <a:lnSpc>
                <a:spcPct val="115000"/>
              </a:lnSpc>
              <a:spcBef>
                <a:spcPts val="1000"/>
              </a:spcBef>
              <a:defRPr sz="2000">
                <a:latin typeface="Calibri"/>
                <a:ea typeface="Calibri"/>
                <a:cs typeface="Calibri"/>
                <a:sym typeface="Calibri"/>
              </a:defRPr>
            </a:pPr>
            <a:r>
              <a:rPr dirty="0"/>
              <a:t>TT &amp; Club Race Results can be found here:</a:t>
            </a:r>
            <a:br>
              <a:rPr dirty="0"/>
            </a:br>
            <a:r>
              <a:rPr u="sng" dirty="0">
                <a:solidFill>
                  <a:srgbClr val="0000FF"/>
                </a:solidFill>
                <a:uFill>
                  <a:solidFill>
                    <a:srgbClr val="0000FF"/>
                  </a:solidFill>
                </a:uFill>
                <a:hlinkClick r:id="rId2"/>
              </a:rPr>
              <a:t>http://www.chiptimingresults.co.uk/series.aspx?CId=61&amp;RId=344</a:t>
            </a:r>
          </a:p>
        </p:txBody>
      </p:sp>
      <p:sp>
        <p:nvSpPr>
          <p:cNvPr id="261" name="Title"/>
          <p:cNvSpPr txBox="1">
            <a:spLocks noGrp="1"/>
          </p:cNvSpPr>
          <p:nvPr>
            <p:ph type="title"/>
          </p:nvPr>
        </p:nvSpPr>
        <p:spPr>
          <a:xfrm>
            <a:off x="6132360" y="-194507"/>
            <a:ext cx="5084090" cy="2067986"/>
          </a:xfrm>
          <a:prstGeom prst="rect">
            <a:avLst/>
          </a:prstGeom>
        </p:spPr>
        <p:txBody>
          <a:bodyPr lIns="45718" tIns="45718" rIns="45718" bIns="45718"/>
          <a:lstStyle>
            <a:lvl1pPr algn="l" defTabSz="914400">
              <a:lnSpc>
                <a:spcPct val="90000"/>
              </a:lnSpc>
              <a:defRPr sz="2000" b="1" u="sng">
                <a:latin typeface="Calibri"/>
                <a:ea typeface="Calibri"/>
                <a:cs typeface="Calibri"/>
                <a:sym typeface="Calibri"/>
              </a:defRPr>
            </a:lvl1pPr>
          </a:lstStyle>
          <a:p>
            <a:br/>
            <a:endParaRPr/>
          </a:p>
        </p:txBody>
      </p:sp>
      <p:sp>
        <p:nvSpPr>
          <p:cNvPr id="262" name="TextBox 1"/>
          <p:cNvSpPr txBox="1"/>
          <p:nvPr/>
        </p:nvSpPr>
        <p:spPr>
          <a:xfrm>
            <a:off x="7237710" y="3681802"/>
            <a:ext cx="5447026" cy="228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5000"/>
              </a:lnSpc>
              <a:spcBef>
                <a:spcPts val="1000"/>
              </a:spcBef>
              <a:defRPr sz="2000" b="1">
                <a:latin typeface="Calibri"/>
                <a:ea typeface="Calibri"/>
                <a:cs typeface="Calibri"/>
                <a:sym typeface="Calibri"/>
              </a:defRPr>
            </a:pPr>
            <a:r>
              <a:t>Events for 2022:</a:t>
            </a:r>
          </a:p>
          <a:p>
            <a:pPr marL="342900" indent="-342900" algn="l">
              <a:lnSpc>
                <a:spcPct val="115000"/>
              </a:lnSpc>
              <a:buSzPct val="100000"/>
              <a:buFont typeface="Symbol"/>
              <a:buChar char="·"/>
              <a:defRPr sz="2000">
                <a:latin typeface="Calibri"/>
                <a:ea typeface="Calibri"/>
                <a:cs typeface="Calibri"/>
                <a:sym typeface="Calibri"/>
              </a:defRPr>
            </a:pPr>
            <a:r>
              <a:t>2 British Cycling Open Races</a:t>
            </a:r>
          </a:p>
          <a:p>
            <a:pPr marL="342900" indent="-342900" algn="l">
              <a:lnSpc>
                <a:spcPct val="115000"/>
              </a:lnSpc>
              <a:buSzPct val="100000"/>
              <a:buFont typeface="Symbol"/>
              <a:buChar char="·"/>
              <a:defRPr sz="2000">
                <a:latin typeface="Calibri"/>
                <a:ea typeface="Calibri"/>
                <a:cs typeface="Calibri"/>
                <a:sym typeface="Calibri"/>
              </a:defRPr>
            </a:pPr>
            <a:r>
              <a:t>3 Time Trials/Go-Ride open races</a:t>
            </a:r>
          </a:p>
          <a:p>
            <a:pPr marL="342900" indent="-342900" algn="l">
              <a:lnSpc>
                <a:spcPct val="115000"/>
              </a:lnSpc>
              <a:buSzPct val="100000"/>
              <a:buFont typeface="Symbol"/>
              <a:buChar char="·"/>
              <a:defRPr sz="2000">
                <a:latin typeface="Calibri"/>
                <a:ea typeface="Calibri"/>
                <a:cs typeface="Calibri"/>
                <a:sym typeface="Calibri"/>
              </a:defRPr>
            </a:pPr>
            <a:r>
              <a:t>1 Cyclo cross event</a:t>
            </a:r>
          </a:p>
          <a:p>
            <a:pPr marL="342900" indent="-342900" algn="l">
              <a:lnSpc>
                <a:spcPct val="115000"/>
              </a:lnSpc>
              <a:spcBef>
                <a:spcPts val="1000"/>
              </a:spcBef>
              <a:buSzPct val="100000"/>
              <a:buFont typeface="Symbol"/>
              <a:buChar char="·"/>
              <a:defRPr sz="2000">
                <a:latin typeface="Calibri"/>
                <a:ea typeface="Calibri"/>
                <a:cs typeface="Calibri"/>
                <a:sym typeface="Calibri"/>
              </a:defRPr>
            </a:pPr>
            <a:r>
              <a:t>3 That Girl Can events (Circuit, BMX, pump track, velodrome)</a:t>
            </a:r>
          </a:p>
        </p:txBody>
      </p:sp>
      <p:grpSp>
        <p:nvGrpSpPr>
          <p:cNvPr id="265" name="Group 8"/>
          <p:cNvGrpSpPr/>
          <p:nvPr/>
        </p:nvGrpSpPr>
        <p:grpSpPr>
          <a:xfrm>
            <a:off x="3482373" y="1873478"/>
            <a:ext cx="6352995" cy="6274560"/>
            <a:chOff x="0" y="0"/>
            <a:chExt cx="6352994" cy="6274557"/>
          </a:xfrm>
        </p:grpSpPr>
        <p:pic>
          <p:nvPicPr>
            <p:cNvPr id="263" name="Picture 1" descr="Picture 1"/>
            <p:cNvPicPr>
              <a:picLocks noChangeAspect="1"/>
            </p:cNvPicPr>
            <p:nvPr/>
          </p:nvPicPr>
          <p:blipFill>
            <a:blip r:embed="rId3">
              <a:alphaModFix amt="15000"/>
            </a:blip>
            <a:stretch>
              <a:fillRect/>
            </a:stretch>
          </p:blipFill>
          <p:spPr>
            <a:xfrm>
              <a:off x="0" y="0"/>
              <a:ext cx="6352995" cy="6274557"/>
            </a:xfrm>
            <a:prstGeom prst="rect">
              <a:avLst/>
            </a:prstGeom>
            <a:ln w="12700" cap="flat">
              <a:noFill/>
              <a:miter lim="400000"/>
            </a:ln>
            <a:effectLst/>
          </p:spPr>
        </p:pic>
        <p:pic>
          <p:nvPicPr>
            <p:cNvPr id="264" name="Picture 2" descr="Picture 2"/>
            <p:cNvPicPr>
              <a:picLocks noChangeAspect="1"/>
            </p:cNvPicPr>
            <p:nvPr/>
          </p:nvPicPr>
          <p:blipFill>
            <a:blip r:embed="rId4">
              <a:alphaModFix amt="31000"/>
            </a:blip>
            <a:stretch>
              <a:fillRect/>
            </a:stretch>
          </p:blipFill>
          <p:spPr>
            <a:xfrm>
              <a:off x="5078863" y="5836406"/>
              <a:ext cx="1085852" cy="438152"/>
            </a:xfrm>
            <a:prstGeom prst="rect">
              <a:avLst/>
            </a:prstGeom>
            <a:ln w="12700" cap="flat">
              <a:noFill/>
              <a:miter lim="400000"/>
            </a:ln>
            <a:effectLst/>
          </p:spPr>
        </p:pic>
      </p:grpSp>
      <p:sp>
        <p:nvSpPr>
          <p:cNvPr id="266" name="TextBox 2"/>
          <p:cNvSpPr txBox="1"/>
          <p:nvPr/>
        </p:nvSpPr>
        <p:spPr>
          <a:xfrm>
            <a:off x="320065" y="6060297"/>
            <a:ext cx="11859963" cy="1584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5000"/>
              </a:lnSpc>
              <a:spcBef>
                <a:spcPts val="1000"/>
              </a:spcBef>
              <a:defRPr sz="2000" b="1" u="sng">
                <a:latin typeface="Calibri"/>
                <a:ea typeface="Calibri"/>
                <a:cs typeface="Calibri"/>
                <a:sym typeface="Calibri"/>
              </a:defRPr>
            </a:pPr>
            <a:r>
              <a:t>Places to Ride</a:t>
            </a:r>
          </a:p>
          <a:p>
            <a:pPr algn="l">
              <a:lnSpc>
                <a:spcPct val="115000"/>
              </a:lnSpc>
              <a:spcBef>
                <a:spcPts val="1000"/>
              </a:spcBef>
              <a:defRPr sz="2000">
                <a:latin typeface="Calibri"/>
                <a:ea typeface="Calibri"/>
                <a:cs typeface="Calibri"/>
                <a:sym typeface="Calibri"/>
              </a:defRPr>
            </a:pPr>
            <a:r>
              <a:t>The new bikes have now arrived and the store has been re-configured and upgraded. We were fortunate to get 9 new Isla bikes despite the supply chain problems in the cycle industry. We are due to get 2 more bikes in June. The bikes will be used for events at Odd Down and other locations but they are not available for long term loan.</a:t>
            </a:r>
          </a:p>
        </p:txBody>
      </p:sp>
      <p:sp>
        <p:nvSpPr>
          <p:cNvPr id="267" name="TextBox 2"/>
          <p:cNvSpPr txBox="1"/>
          <p:nvPr/>
        </p:nvSpPr>
        <p:spPr>
          <a:xfrm>
            <a:off x="2850047" y="7732075"/>
            <a:ext cx="9834689" cy="1935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5000"/>
              </a:lnSpc>
              <a:spcBef>
                <a:spcPts val="1000"/>
              </a:spcBef>
              <a:defRPr sz="2000" b="1" u="sng">
                <a:latin typeface="Calibri"/>
                <a:ea typeface="Calibri"/>
                <a:cs typeface="Calibri"/>
                <a:sym typeface="Calibri"/>
              </a:defRPr>
            </a:pPr>
            <a:r>
              <a:t>Sulis Scorpions Race Bikes Loan Scheme</a:t>
            </a:r>
          </a:p>
          <a:p>
            <a:pPr algn="l">
              <a:lnSpc>
                <a:spcPct val="115000"/>
              </a:lnSpc>
              <a:spcBef>
                <a:spcPts val="1000"/>
              </a:spcBef>
              <a:defRPr sz="2000">
                <a:latin typeface="Calibri"/>
                <a:ea typeface="Calibri"/>
                <a:cs typeface="Calibri"/>
                <a:sym typeface="Calibri"/>
              </a:defRPr>
            </a:pPr>
            <a:r>
              <a:t>We have a number of road racing bikes available for loan. If you think that you might need one for a period of time or find it difficult to afford a new bike right now a youngster has grown out of his/her current bike then have a word with one of the coaches or volunteers at the gate.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4" name="Group 4"/>
          <p:cNvGrpSpPr/>
          <p:nvPr/>
        </p:nvGrpSpPr>
        <p:grpSpPr>
          <a:xfrm>
            <a:off x="2506475" y="1099603"/>
            <a:ext cx="6292978" cy="5833015"/>
            <a:chOff x="0" y="-1"/>
            <a:chExt cx="6292977" cy="5833013"/>
          </a:xfrm>
        </p:grpSpPr>
        <p:pic>
          <p:nvPicPr>
            <p:cNvPr id="342" name="Picture 1" descr="Picture 1"/>
            <p:cNvPicPr>
              <a:picLocks noChangeAspect="1"/>
            </p:cNvPicPr>
            <p:nvPr/>
          </p:nvPicPr>
          <p:blipFill>
            <a:blip r:embed="rId2">
              <a:alphaModFix amt="15000"/>
            </a:blip>
            <a:stretch>
              <a:fillRect/>
            </a:stretch>
          </p:blipFill>
          <p:spPr>
            <a:xfrm>
              <a:off x="-1" y="-2"/>
              <a:ext cx="6292978" cy="5833015"/>
            </a:xfrm>
            <a:prstGeom prst="rect">
              <a:avLst/>
            </a:prstGeom>
            <a:ln w="12700" cap="flat">
              <a:noFill/>
              <a:miter lim="400000"/>
            </a:ln>
            <a:effectLst/>
          </p:spPr>
        </p:pic>
        <p:pic>
          <p:nvPicPr>
            <p:cNvPr id="343" name="Picture 2" descr="Picture 2"/>
            <p:cNvPicPr>
              <a:picLocks noChangeAspect="1"/>
            </p:cNvPicPr>
            <p:nvPr/>
          </p:nvPicPr>
          <p:blipFill>
            <a:blip r:embed="rId3" cstate="email">
              <a:alphaModFix amt="31000"/>
              <a:extLst>
                <a:ext uri="{28A0092B-C50C-407E-A947-70E740481C1C}">
                  <a14:useLocalDpi xmlns:a14="http://schemas.microsoft.com/office/drawing/2010/main"/>
                </a:ext>
              </a:extLst>
            </a:blip>
            <a:stretch>
              <a:fillRect/>
            </a:stretch>
          </p:blipFill>
          <p:spPr>
            <a:xfrm>
              <a:off x="5030882" y="5425694"/>
              <a:ext cx="1075593" cy="407319"/>
            </a:xfrm>
            <a:prstGeom prst="rect">
              <a:avLst/>
            </a:prstGeom>
            <a:ln w="12700" cap="flat">
              <a:noFill/>
              <a:miter lim="400000"/>
            </a:ln>
            <a:effectLst/>
          </p:spPr>
        </p:pic>
      </p:grpSp>
      <p:sp>
        <p:nvSpPr>
          <p:cNvPr id="345" name="Rectangle 1"/>
          <p:cNvSpPr txBox="1"/>
          <p:nvPr/>
        </p:nvSpPr>
        <p:spPr>
          <a:xfrm>
            <a:off x="125236" y="0"/>
            <a:ext cx="5849165" cy="9325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algn="l" defTabSz="914400">
              <a:defRPr sz="2000" b="1">
                <a:latin typeface="Calibri"/>
                <a:ea typeface="Calibri"/>
                <a:cs typeface="Calibri"/>
                <a:sym typeface="Calibri"/>
              </a:defRPr>
            </a:pPr>
            <a:r>
              <a:rPr dirty="0"/>
              <a:t>Club Kit</a:t>
            </a:r>
          </a:p>
          <a:p>
            <a:pPr algn="l" defTabSz="914400">
              <a:defRPr sz="2000">
                <a:latin typeface="Calibri"/>
                <a:ea typeface="Calibri"/>
                <a:cs typeface="Calibri"/>
                <a:sym typeface="Calibri"/>
              </a:defRPr>
            </a:pPr>
            <a:endParaRPr dirty="0"/>
          </a:p>
          <a:p>
            <a:pPr algn="l" defTabSz="914400">
              <a:defRPr sz="2000">
                <a:latin typeface="Calibri"/>
                <a:ea typeface="Calibri"/>
                <a:cs typeface="Calibri"/>
                <a:sym typeface="Calibri"/>
              </a:defRPr>
            </a:pPr>
            <a:r>
              <a:rPr dirty="0"/>
              <a:t>The club offer</a:t>
            </a:r>
            <a:r>
              <a:rPr lang="en-GB" dirty="0"/>
              <a:t>s</a:t>
            </a:r>
            <a:r>
              <a:rPr dirty="0"/>
              <a:t> a range of </a:t>
            </a:r>
            <a:r>
              <a:rPr dirty="0" err="1"/>
              <a:t>Kalas</a:t>
            </a:r>
            <a:r>
              <a:rPr dirty="0"/>
              <a:t> cycling jerseys and shorts, plus hoodies, buffs and arm warmers for extra warmth, all in the distinctive orange and blue design. In addition we also offer padded jackets in black and orange. This continues to be popular particularly during the winter months.</a:t>
            </a:r>
          </a:p>
          <a:p>
            <a:pPr algn="l" defTabSz="914400">
              <a:defRPr sz="2000">
                <a:latin typeface="Calibri"/>
                <a:ea typeface="Calibri"/>
                <a:cs typeface="Calibri"/>
                <a:sym typeface="Calibri"/>
              </a:defRPr>
            </a:pPr>
            <a:r>
              <a:rPr dirty="0"/>
              <a:t>Sales over the last year have been steady but we've sometimes had a challenge keeping some of the popular sizes in stock due to supply issues resulting from COVID. To counteract this we're now trying to keep more of the popular sizes in stock.</a:t>
            </a:r>
          </a:p>
          <a:p>
            <a:pPr algn="l" defTabSz="914400">
              <a:defRPr sz="2000">
                <a:latin typeface="Calibri"/>
                <a:ea typeface="Calibri"/>
                <a:cs typeface="Calibri"/>
                <a:sym typeface="Calibri"/>
              </a:defRPr>
            </a:pPr>
            <a:r>
              <a:rPr dirty="0"/>
              <a:t>There was a small increase on some </a:t>
            </a:r>
            <a:r>
              <a:rPr dirty="0" err="1"/>
              <a:t>Kalas</a:t>
            </a:r>
            <a:r>
              <a:rPr dirty="0"/>
              <a:t> items at the end of summer 2021 and a further price increase on most items at the end of the year due to increased costs from our suppliers but the kit is still generously </a:t>
            </a:r>
            <a:r>
              <a:rPr dirty="0" err="1"/>
              <a:t>subsidised</a:t>
            </a:r>
            <a:r>
              <a:rPr dirty="0"/>
              <a:t> by the club and remains very good value.</a:t>
            </a:r>
          </a:p>
          <a:p>
            <a:pPr algn="l" defTabSz="914400">
              <a:defRPr sz="2000">
                <a:latin typeface="Calibri"/>
                <a:ea typeface="Calibri"/>
                <a:cs typeface="Calibri"/>
                <a:sym typeface="Calibri"/>
              </a:defRPr>
            </a:pPr>
            <a:r>
              <a:rPr dirty="0"/>
              <a:t>The contactless payment system has proved a huge success and has also come in useful on club race days to collect day fees.</a:t>
            </a:r>
          </a:p>
          <a:p>
            <a:pPr algn="l" defTabSz="914400">
              <a:defRPr sz="2000">
                <a:latin typeface="Calibri"/>
                <a:ea typeface="Calibri"/>
                <a:cs typeface="Calibri"/>
                <a:sym typeface="Calibri"/>
              </a:defRPr>
            </a:pPr>
            <a:r>
              <a:rPr dirty="0"/>
              <a:t>Our website has all the info on styles &amp; sizes: </a:t>
            </a:r>
            <a:r>
              <a:rPr u="sng" dirty="0">
                <a:solidFill>
                  <a:srgbClr val="0000FF"/>
                </a:solidFill>
                <a:uFill>
                  <a:solidFill>
                    <a:srgbClr val="0000FF"/>
                  </a:solidFill>
                </a:uFill>
                <a:hlinkClick r:id="rId4"/>
              </a:rPr>
              <a:t>https://www.sulisscorpions.co.uk/kit</a:t>
            </a:r>
          </a:p>
          <a:p>
            <a:pPr algn="l" defTabSz="914400">
              <a:defRPr sz="2000">
                <a:latin typeface="Calibri"/>
                <a:ea typeface="Calibri"/>
                <a:cs typeface="Calibri"/>
                <a:sym typeface="Calibri"/>
              </a:defRPr>
            </a:pPr>
            <a:r>
              <a:rPr dirty="0"/>
              <a:t>and for any queries about kit, please email </a:t>
            </a:r>
            <a:r>
              <a:rPr u="sng" dirty="0">
                <a:solidFill>
                  <a:srgbClr val="0000FF"/>
                </a:solidFill>
                <a:uFill>
                  <a:solidFill>
                    <a:srgbClr val="0000FF"/>
                  </a:solidFill>
                </a:uFill>
                <a:hlinkClick r:id="rId5"/>
              </a:rPr>
              <a:t>kit@sulisscorpions.co.uk</a:t>
            </a:r>
          </a:p>
          <a:p>
            <a:pPr algn="l" defTabSz="914400">
              <a:defRPr sz="2000">
                <a:latin typeface="Calibri"/>
                <a:ea typeface="Calibri"/>
                <a:cs typeface="Calibri"/>
                <a:sym typeface="Calibri"/>
              </a:defRPr>
            </a:pPr>
            <a:endParaRPr u="sng" dirty="0">
              <a:solidFill>
                <a:srgbClr val="0000FF"/>
              </a:solidFill>
              <a:uFill>
                <a:solidFill>
                  <a:srgbClr val="0000FF"/>
                </a:solidFill>
              </a:uFill>
              <a:hlinkClick r:id="rId5"/>
            </a:endParaRPr>
          </a:p>
          <a:p>
            <a:pPr algn="l" defTabSz="914400">
              <a:defRPr sz="2000" u="sng">
                <a:latin typeface="Arial"/>
                <a:ea typeface="Arial"/>
                <a:cs typeface="Arial"/>
                <a:sym typeface="Arial"/>
              </a:defRPr>
            </a:pPr>
            <a:r>
              <a:rPr sz="2000" dirty="0">
                <a:latin typeface="Calibri" panose="020F0502020204030204" pitchFamily="34" charset="0"/>
                <a:cs typeface="Calibri" panose="020F0502020204030204" pitchFamily="34" charset="0"/>
              </a:rPr>
              <a:t>Kit sales</a:t>
            </a:r>
          </a:p>
          <a:p>
            <a:pPr algn="l" defTabSz="914400">
              <a:defRPr sz="2000">
                <a:latin typeface="Arial"/>
                <a:ea typeface="Arial"/>
                <a:cs typeface="Arial"/>
                <a:sym typeface="Arial"/>
              </a:defRPr>
            </a:pPr>
            <a:r>
              <a:rPr sz="2000" dirty="0">
                <a:latin typeface="Calibri" panose="020F0502020204030204" pitchFamily="34" charset="0"/>
                <a:cs typeface="Calibri" panose="020F0502020204030204" pitchFamily="34" charset="0"/>
              </a:rPr>
              <a:t>We try to have these once per month and details are communicated in the weekly members' bulletin and on the Facebook page.</a:t>
            </a:r>
          </a:p>
        </p:txBody>
      </p:sp>
      <p:sp>
        <p:nvSpPr>
          <p:cNvPr id="346" name="Rectangle 1"/>
          <p:cNvSpPr txBox="1"/>
          <p:nvPr/>
        </p:nvSpPr>
        <p:spPr>
          <a:xfrm>
            <a:off x="7096772" y="178960"/>
            <a:ext cx="1956762"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l" defTabSz="914400">
              <a:defRPr sz="1800" u="sng">
                <a:latin typeface="Calibri"/>
                <a:ea typeface="Calibri"/>
                <a:cs typeface="Calibri"/>
                <a:sym typeface="Calibri"/>
              </a:defRPr>
            </a:lvl1pPr>
          </a:lstStyle>
          <a:p>
            <a:r>
              <a:rPr dirty="0"/>
              <a:t>Kit items and prices</a:t>
            </a:r>
          </a:p>
        </p:txBody>
      </p:sp>
      <p:pic>
        <p:nvPicPr>
          <p:cNvPr id="347" name="7D6A3F08-D19E-4C9B-8C98-DDCF2CB47F79" descr="7D6A3F08-D19E-4C9B-8C98-DDCF2CB47F79"/>
          <p:cNvPicPr>
            <a:picLocks noChangeAspect="1"/>
          </p:cNvPicPr>
          <p:nvPr/>
        </p:nvPicPr>
        <p:blipFill>
          <a:blip r:embed="rId6"/>
          <a:stretch>
            <a:fillRect/>
          </a:stretch>
        </p:blipFill>
        <p:spPr>
          <a:xfrm>
            <a:off x="6551153" y="930193"/>
            <a:ext cx="3048001" cy="3520319"/>
          </a:xfrm>
          <a:prstGeom prst="rect">
            <a:avLst/>
          </a:prstGeom>
          <a:ln w="12700">
            <a:miter lim="400000"/>
          </a:ln>
        </p:spPr>
      </p:pic>
      <p:pic>
        <p:nvPicPr>
          <p:cNvPr id="348" name="E5AA4A8D-EA7A-46C7-A4C3-91618AC9CC6F" descr="E5AA4A8D-EA7A-46C7-A4C3-91618AC9CC6F"/>
          <p:cNvPicPr>
            <a:picLocks noChangeAspect="1"/>
          </p:cNvPicPr>
          <p:nvPr/>
        </p:nvPicPr>
        <p:blipFill>
          <a:blip r:embed="rId7"/>
          <a:stretch>
            <a:fillRect/>
          </a:stretch>
        </p:blipFill>
        <p:spPr>
          <a:xfrm>
            <a:off x="9808021" y="1750127"/>
            <a:ext cx="3048001" cy="1332746"/>
          </a:xfrm>
          <a:prstGeom prst="rect">
            <a:avLst/>
          </a:prstGeom>
          <a:ln w="12700">
            <a:miter lim="400000"/>
          </a:ln>
        </p:spPr>
      </p:pic>
      <p:sp>
        <p:nvSpPr>
          <p:cNvPr id="349" name="Rectangle 4"/>
          <p:cNvSpPr txBox="1"/>
          <p:nvPr/>
        </p:nvSpPr>
        <p:spPr>
          <a:xfrm>
            <a:off x="10806448" y="94215"/>
            <a:ext cx="2049574" cy="455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l" defTabSz="914400">
              <a:defRPr sz="1600" u="sng">
                <a:latin typeface="Arial"/>
                <a:ea typeface="Arial"/>
                <a:cs typeface="Arial"/>
                <a:sym typeface="Arial"/>
              </a:defRPr>
            </a:lvl1pPr>
          </a:lstStyle>
          <a:p>
            <a:r>
              <a:rPr dirty="0"/>
              <a:t>Stock value</a:t>
            </a:r>
            <a:endParaRPr sz="1000" dirty="0"/>
          </a:p>
        </p:txBody>
      </p:sp>
      <p:pic>
        <p:nvPicPr>
          <p:cNvPr id="3" name="Picture 2" descr="A picture containing person, outdoor, sky, child&#10;&#10;Description automatically generated">
            <a:extLst>
              <a:ext uri="{FF2B5EF4-FFF2-40B4-BE49-F238E27FC236}">
                <a16:creationId xmlns:a16="http://schemas.microsoft.com/office/drawing/2014/main" id="{9DA982AB-DDD5-1029-FF77-DF9E8F8AEC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9619" y="5089358"/>
            <a:ext cx="7045181" cy="4666289"/>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Rectangle 124"/>
          <p:cNvSpPr/>
          <p:nvPr/>
        </p:nvSpPr>
        <p:spPr>
          <a:xfrm>
            <a:off x="-1" y="1"/>
            <a:ext cx="13004476" cy="9753601"/>
          </a:xfrm>
          <a:prstGeom prst="rect">
            <a:avLst/>
          </a:prstGeom>
          <a:solidFill>
            <a:srgbClr val="FFFFFF"/>
          </a:solidFill>
          <a:ln w="12700">
            <a:miter lim="400000"/>
          </a:ln>
        </p:spPr>
        <p:txBody>
          <a:bodyPr lIns="50800" tIns="50800" rIns="50800" bIns="50800" anchor="ctr"/>
          <a:lstStyle/>
          <a:p>
            <a:pPr>
              <a:defRPr>
                <a:solidFill>
                  <a:srgbClr val="FFFFFF"/>
                </a:solidFill>
              </a:defRPr>
            </a:pPr>
            <a:endParaRPr/>
          </a:p>
        </p:txBody>
      </p:sp>
      <p:sp>
        <p:nvSpPr>
          <p:cNvPr id="352" name="Rectangle 126"/>
          <p:cNvSpPr/>
          <p:nvPr/>
        </p:nvSpPr>
        <p:spPr>
          <a:xfrm>
            <a:off x="323" y="0"/>
            <a:ext cx="13004479" cy="9753600"/>
          </a:xfrm>
          <a:prstGeom prst="rect">
            <a:avLst/>
          </a:prstGeom>
          <a:solidFill>
            <a:srgbClr val="FFFFFF"/>
          </a:solidFill>
          <a:ln w="12700">
            <a:miter lim="400000"/>
          </a:ln>
        </p:spPr>
        <p:txBody>
          <a:bodyPr lIns="50800" tIns="50800" rIns="50800" bIns="50800" anchor="ctr"/>
          <a:lstStyle/>
          <a:p>
            <a:pPr>
              <a:defRPr sz="800">
                <a:solidFill>
                  <a:srgbClr val="FFFFFF"/>
                </a:solidFill>
              </a:defRPr>
            </a:pPr>
            <a:endParaRPr/>
          </a:p>
        </p:txBody>
      </p:sp>
      <p:grpSp>
        <p:nvGrpSpPr>
          <p:cNvPr id="357" name="Group 190"/>
          <p:cNvGrpSpPr/>
          <p:nvPr/>
        </p:nvGrpSpPr>
        <p:grpSpPr>
          <a:xfrm>
            <a:off x="-23323" y="723677"/>
            <a:ext cx="5565757" cy="8874360"/>
            <a:chOff x="0" y="0"/>
            <a:chExt cx="5565755" cy="8874359"/>
          </a:xfrm>
        </p:grpSpPr>
        <p:sp>
          <p:nvSpPr>
            <p:cNvPr id="353" name="Freeform: Shape 191"/>
            <p:cNvSpPr/>
            <p:nvPr/>
          </p:nvSpPr>
          <p:spPr>
            <a:xfrm>
              <a:off x="0" y="-1"/>
              <a:ext cx="5533087" cy="8874360"/>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54" name="Freeform: Shape 192"/>
            <p:cNvSpPr/>
            <p:nvPr/>
          </p:nvSpPr>
          <p:spPr>
            <a:xfrm>
              <a:off x="1" y="65781"/>
              <a:ext cx="5563535" cy="8686444"/>
            </a:xfrm>
            <a:custGeom>
              <a:avLst/>
              <a:gdLst/>
              <a:ahLst/>
              <a:cxnLst>
                <a:cxn ang="0">
                  <a:pos x="wd2" y="hd2"/>
                </a:cxn>
                <a:cxn ang="5400000">
                  <a:pos x="wd2" y="hd2"/>
                </a:cxn>
                <a:cxn ang="10800000">
                  <a:pos x="wd2" y="hd2"/>
                </a:cxn>
                <a:cxn ang="16200000">
                  <a:pos x="wd2" y="hd2"/>
                </a:cxn>
              </a:cxnLst>
              <a:rect l="0" t="0" r="r" b="b"/>
              <a:pathLst>
                <a:path w="21104" h="21050"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55" name="Freeform: Shape 193"/>
            <p:cNvSpPr/>
            <p:nvPr/>
          </p:nvSpPr>
          <p:spPr>
            <a:xfrm>
              <a:off x="0" y="97313"/>
              <a:ext cx="5565754" cy="8675564"/>
            </a:xfrm>
            <a:custGeom>
              <a:avLst/>
              <a:gdLst/>
              <a:ahLst/>
              <a:cxnLst>
                <a:cxn ang="0">
                  <a:pos x="wd2" y="hd2"/>
                </a:cxn>
                <a:cxn ang="5400000">
                  <a:pos x="wd2" y="hd2"/>
                </a:cxn>
                <a:cxn ang="10800000">
                  <a:pos x="wd2" y="hd2"/>
                </a:cxn>
                <a:cxn ang="16200000">
                  <a:pos x="wd2" y="hd2"/>
                </a:cxn>
              </a:cxnLst>
              <a:rect l="0" t="0" r="r" b="b"/>
              <a:pathLst>
                <a:path w="21113" h="21050" extrusionOk="0">
                  <a:moveTo>
                    <a:pt x="7896" y="0"/>
                  </a:moveTo>
                  <a:cubicBezTo>
                    <a:pt x="9054" y="-8"/>
                    <a:pt x="10263" y="137"/>
                    <a:pt x="11553" y="432"/>
                  </a:cubicBezTo>
                  <a:cubicBezTo>
                    <a:pt x="14962" y="1211"/>
                    <a:pt x="17684" y="3085"/>
                    <a:pt x="19338" y="5491"/>
                  </a:cubicBezTo>
                  <a:cubicBezTo>
                    <a:pt x="21022" y="7941"/>
                    <a:pt x="21600" y="10941"/>
                    <a:pt x="20670" y="13901"/>
                  </a:cubicBezTo>
                  <a:cubicBezTo>
                    <a:pt x="19749" y="16834"/>
                    <a:pt x="16855" y="17529"/>
                    <a:pt x="13997" y="18936"/>
                  </a:cubicBezTo>
                  <a:cubicBezTo>
                    <a:pt x="11140" y="20343"/>
                    <a:pt x="8308" y="21592"/>
                    <a:pt x="4869" y="20806"/>
                  </a:cubicBezTo>
                  <a:cubicBezTo>
                    <a:pt x="2994" y="20378"/>
                    <a:pt x="1483" y="19618"/>
                    <a:pt x="242" y="18621"/>
                  </a:cubicBezTo>
                  <a:lnTo>
                    <a:pt x="0" y="18404"/>
                  </a:lnTo>
                  <a:lnTo>
                    <a:pt x="0" y="14513"/>
                  </a:lnTo>
                  <a:lnTo>
                    <a:pt x="235" y="14872"/>
                  </a:lnTo>
                  <a:cubicBezTo>
                    <a:pt x="801" y="15701"/>
                    <a:pt x="1419" y="16381"/>
                    <a:pt x="2107" y="16934"/>
                  </a:cubicBezTo>
                  <a:cubicBezTo>
                    <a:pt x="3090" y="17725"/>
                    <a:pt x="4223" y="18259"/>
                    <a:pt x="5572" y="18567"/>
                  </a:cubicBezTo>
                  <a:cubicBezTo>
                    <a:pt x="7943" y="19108"/>
                    <a:pt x="9996" y="18229"/>
                    <a:pt x="12638" y="16928"/>
                  </a:cubicBezTo>
                  <a:cubicBezTo>
                    <a:pt x="13230" y="16636"/>
                    <a:pt x="13802" y="16382"/>
                    <a:pt x="14355" y="16136"/>
                  </a:cubicBezTo>
                  <a:cubicBezTo>
                    <a:pt x="15394" y="15675"/>
                    <a:pt x="16290" y="15277"/>
                    <a:pt x="16940" y="14801"/>
                  </a:cubicBezTo>
                  <a:cubicBezTo>
                    <a:pt x="17516" y="14380"/>
                    <a:pt x="17846" y="13931"/>
                    <a:pt x="18044" y="13300"/>
                  </a:cubicBezTo>
                  <a:cubicBezTo>
                    <a:pt x="18403" y="12157"/>
                    <a:pt x="18487" y="10991"/>
                    <a:pt x="18293" y="9832"/>
                  </a:cubicBezTo>
                  <a:cubicBezTo>
                    <a:pt x="18106" y="8711"/>
                    <a:pt x="17668" y="7645"/>
                    <a:pt x="16993" y="6664"/>
                  </a:cubicBezTo>
                  <a:cubicBezTo>
                    <a:pt x="15632" y="4683"/>
                    <a:pt x="13449" y="3265"/>
                    <a:pt x="10849" y="2671"/>
                  </a:cubicBezTo>
                  <a:cubicBezTo>
                    <a:pt x="8097" y="2042"/>
                    <a:pt x="5973" y="2241"/>
                    <a:pt x="3749" y="3337"/>
                  </a:cubicBezTo>
                  <a:cubicBezTo>
                    <a:pt x="2997" y="3707"/>
                    <a:pt x="2705" y="3947"/>
                    <a:pt x="2519" y="4133"/>
                  </a:cubicBezTo>
                  <a:cubicBezTo>
                    <a:pt x="2248" y="4404"/>
                    <a:pt x="1992" y="4796"/>
                    <a:pt x="1638" y="5339"/>
                  </a:cubicBezTo>
                  <a:cubicBezTo>
                    <a:pt x="1283" y="5883"/>
                    <a:pt x="829" y="6579"/>
                    <a:pt x="162" y="7450"/>
                  </a:cubicBezTo>
                  <a:lnTo>
                    <a:pt x="0" y="7658"/>
                  </a:lnTo>
                  <a:lnTo>
                    <a:pt x="0" y="3159"/>
                  </a:lnTo>
                  <a:lnTo>
                    <a:pt x="237" y="2857"/>
                  </a:lnTo>
                  <a:cubicBezTo>
                    <a:pt x="718" y="2313"/>
                    <a:pt x="1318" y="1857"/>
                    <a:pt x="2390" y="1329"/>
                  </a:cubicBezTo>
                  <a:cubicBezTo>
                    <a:pt x="4176" y="450"/>
                    <a:pt x="5965" y="12"/>
                    <a:pt x="7896"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56" name="Freeform: Shape 194"/>
            <p:cNvSpPr/>
            <p:nvPr/>
          </p:nvSpPr>
          <p:spPr>
            <a:xfrm>
              <a:off x="1" y="97313"/>
              <a:ext cx="5565755" cy="8675564"/>
            </a:xfrm>
            <a:custGeom>
              <a:avLst/>
              <a:gdLst/>
              <a:ahLst/>
              <a:cxnLst>
                <a:cxn ang="0">
                  <a:pos x="wd2" y="hd2"/>
                </a:cxn>
                <a:cxn ang="5400000">
                  <a:pos x="wd2" y="hd2"/>
                </a:cxn>
                <a:cxn ang="10800000">
                  <a:pos x="wd2" y="hd2"/>
                </a:cxn>
                <a:cxn ang="16200000">
                  <a:pos x="wd2" y="hd2"/>
                </a:cxn>
              </a:cxnLst>
              <a:rect l="0" t="0" r="r" b="b"/>
              <a:pathLst>
                <a:path w="21113" h="21050" extrusionOk="0">
                  <a:moveTo>
                    <a:pt x="7896" y="0"/>
                  </a:moveTo>
                  <a:cubicBezTo>
                    <a:pt x="9054" y="-8"/>
                    <a:pt x="10263" y="137"/>
                    <a:pt x="11553" y="432"/>
                  </a:cubicBezTo>
                  <a:cubicBezTo>
                    <a:pt x="14962" y="1211"/>
                    <a:pt x="17684" y="3085"/>
                    <a:pt x="19338" y="5491"/>
                  </a:cubicBezTo>
                  <a:cubicBezTo>
                    <a:pt x="21022" y="7941"/>
                    <a:pt x="21600" y="10941"/>
                    <a:pt x="20670" y="13901"/>
                  </a:cubicBezTo>
                  <a:cubicBezTo>
                    <a:pt x="19749" y="16834"/>
                    <a:pt x="16855" y="17529"/>
                    <a:pt x="13997" y="18936"/>
                  </a:cubicBezTo>
                  <a:cubicBezTo>
                    <a:pt x="11140" y="20343"/>
                    <a:pt x="8308" y="21592"/>
                    <a:pt x="4869" y="20806"/>
                  </a:cubicBezTo>
                  <a:cubicBezTo>
                    <a:pt x="2994" y="20378"/>
                    <a:pt x="1483" y="19618"/>
                    <a:pt x="242" y="18621"/>
                  </a:cubicBezTo>
                  <a:lnTo>
                    <a:pt x="0" y="18404"/>
                  </a:lnTo>
                  <a:lnTo>
                    <a:pt x="0" y="15277"/>
                  </a:lnTo>
                  <a:lnTo>
                    <a:pt x="453" y="15882"/>
                  </a:lnTo>
                  <a:cubicBezTo>
                    <a:pt x="871" y="16388"/>
                    <a:pt x="1317" y="16830"/>
                    <a:pt x="1796" y="17216"/>
                  </a:cubicBezTo>
                  <a:cubicBezTo>
                    <a:pt x="2835" y="18051"/>
                    <a:pt x="4032" y="18615"/>
                    <a:pt x="5455" y="18940"/>
                  </a:cubicBezTo>
                  <a:cubicBezTo>
                    <a:pt x="6609" y="19204"/>
                    <a:pt x="7732" y="19173"/>
                    <a:pt x="8988" y="18847"/>
                  </a:cubicBezTo>
                  <a:cubicBezTo>
                    <a:pt x="10285" y="18508"/>
                    <a:pt x="11614" y="17879"/>
                    <a:pt x="12864" y="17264"/>
                  </a:cubicBezTo>
                  <a:cubicBezTo>
                    <a:pt x="13448" y="16976"/>
                    <a:pt x="14016" y="16724"/>
                    <a:pt x="14565" y="16480"/>
                  </a:cubicBezTo>
                  <a:cubicBezTo>
                    <a:pt x="15628" y="16009"/>
                    <a:pt x="16546" y="15601"/>
                    <a:pt x="17236" y="15095"/>
                  </a:cubicBezTo>
                  <a:cubicBezTo>
                    <a:pt x="17877" y="14626"/>
                    <a:pt x="18261" y="14104"/>
                    <a:pt x="18482" y="13401"/>
                  </a:cubicBezTo>
                  <a:cubicBezTo>
                    <a:pt x="18857" y="12208"/>
                    <a:pt x="18944" y="10989"/>
                    <a:pt x="18742" y="9779"/>
                  </a:cubicBezTo>
                  <a:cubicBezTo>
                    <a:pt x="18546" y="8608"/>
                    <a:pt x="18089" y="7495"/>
                    <a:pt x="17384" y="6469"/>
                  </a:cubicBezTo>
                  <a:cubicBezTo>
                    <a:pt x="15962" y="4401"/>
                    <a:pt x="13682" y="2920"/>
                    <a:pt x="10966" y="2299"/>
                  </a:cubicBezTo>
                  <a:cubicBezTo>
                    <a:pt x="9508" y="1966"/>
                    <a:pt x="8214" y="1861"/>
                    <a:pt x="7011" y="1978"/>
                  </a:cubicBezTo>
                  <a:cubicBezTo>
                    <a:pt x="5830" y="2093"/>
                    <a:pt x="4689" y="2429"/>
                    <a:pt x="3523" y="3003"/>
                  </a:cubicBezTo>
                  <a:cubicBezTo>
                    <a:pt x="2712" y="3402"/>
                    <a:pt x="2386" y="3672"/>
                    <a:pt x="2175" y="3883"/>
                  </a:cubicBezTo>
                  <a:cubicBezTo>
                    <a:pt x="1874" y="4183"/>
                    <a:pt x="1609" y="4589"/>
                    <a:pt x="1242" y="5151"/>
                  </a:cubicBezTo>
                  <a:cubicBezTo>
                    <a:pt x="949" y="5601"/>
                    <a:pt x="588" y="6154"/>
                    <a:pt x="95" y="6823"/>
                  </a:cubicBezTo>
                  <a:lnTo>
                    <a:pt x="0" y="6950"/>
                  </a:lnTo>
                  <a:lnTo>
                    <a:pt x="0" y="3159"/>
                  </a:lnTo>
                  <a:lnTo>
                    <a:pt x="237" y="2857"/>
                  </a:lnTo>
                  <a:cubicBezTo>
                    <a:pt x="718" y="2313"/>
                    <a:pt x="1318" y="1857"/>
                    <a:pt x="2390" y="1329"/>
                  </a:cubicBezTo>
                  <a:cubicBezTo>
                    <a:pt x="4176" y="450"/>
                    <a:pt x="5965" y="12"/>
                    <a:pt x="7896"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grpSp>
      <p:sp>
        <p:nvSpPr>
          <p:cNvPr id="358" name="WELFARE"/>
          <p:cNvSpPr txBox="1">
            <a:spLocks noGrp="1"/>
          </p:cNvSpPr>
          <p:nvPr>
            <p:ph type="title"/>
          </p:nvPr>
        </p:nvSpPr>
        <p:spPr>
          <a:xfrm>
            <a:off x="682751" y="1767839"/>
            <a:ext cx="4112769" cy="6217920"/>
          </a:xfrm>
          <a:prstGeom prst="rect">
            <a:avLst/>
          </a:prstGeom>
        </p:spPr>
        <p:txBody>
          <a:bodyPr lIns="45718" tIns="45718" rIns="45718" bIns="45718"/>
          <a:lstStyle>
            <a:lvl1pPr algn="l" defTabSz="914400">
              <a:lnSpc>
                <a:spcPct val="90000"/>
              </a:lnSpc>
              <a:defRPr sz="4500">
                <a:solidFill>
                  <a:srgbClr val="FFC000"/>
                </a:solidFill>
                <a:latin typeface="+mj-lt"/>
                <a:ea typeface="+mj-ea"/>
                <a:cs typeface="+mj-cs"/>
                <a:sym typeface="Helvetica"/>
              </a:defRPr>
            </a:lvl1pPr>
          </a:lstStyle>
          <a:p>
            <a:r>
              <a:t>CLUB WELFARE</a:t>
            </a:r>
          </a:p>
        </p:txBody>
      </p:sp>
      <p:sp>
        <p:nvSpPr>
          <p:cNvPr id="359" name="The club continues to put the welfare of our members at the forefront of all we do and adheres to the British Cycling Safeguarding Policy and our own Codes of Conduct. All coaches are aware of their welfare responsibilities and have received the appropri"/>
          <p:cNvSpPr txBox="1">
            <a:spLocks noGrp="1"/>
          </p:cNvSpPr>
          <p:nvPr>
            <p:ph type="body" idx="1"/>
          </p:nvPr>
        </p:nvSpPr>
        <p:spPr>
          <a:xfrm>
            <a:off x="5540211" y="563483"/>
            <a:ext cx="7248509" cy="8600624"/>
          </a:xfrm>
          <a:prstGeom prst="rect">
            <a:avLst/>
          </a:prstGeom>
        </p:spPr>
        <p:txBody>
          <a:bodyPr lIns="45718" tIns="45718" rIns="45718" bIns="45718"/>
          <a:lstStyle/>
          <a:p>
            <a:pPr marL="0" indent="0" defTabSz="914400">
              <a:lnSpc>
                <a:spcPct val="81000"/>
              </a:lnSpc>
              <a:spcBef>
                <a:spcPts val="600"/>
              </a:spcBef>
              <a:buSzPct val="100000"/>
              <a:buNone/>
              <a:defRPr sz="2000">
                <a:latin typeface="Calibri"/>
                <a:ea typeface="Calibri"/>
                <a:cs typeface="Calibri"/>
                <a:sym typeface="Calibri"/>
              </a:defRPr>
            </a:pPr>
            <a:r>
              <a:rPr dirty="0"/>
              <a:t>The club continues to put the welfare of our members at the forefront of all we do and adheres to the British Cycling Safeguarding Policy and our own Codes of Conduct. All coaches are aware of their welfare responsibilities and have received the appropriate training.</a:t>
            </a:r>
          </a:p>
          <a:p>
            <a:pPr marL="0" indent="-228600" defTabSz="914400">
              <a:lnSpc>
                <a:spcPct val="81000"/>
              </a:lnSpc>
              <a:spcBef>
                <a:spcPts val="600"/>
              </a:spcBef>
              <a:buSzPct val="100000"/>
              <a:buFont typeface="Arial"/>
              <a:defRPr sz="2000">
                <a:latin typeface="Calibri"/>
                <a:ea typeface="Calibri"/>
                <a:cs typeface="Calibri"/>
                <a:sym typeface="Calibri"/>
              </a:defRPr>
            </a:pPr>
            <a:endParaRPr dirty="0"/>
          </a:p>
          <a:p>
            <a:pPr marL="0" indent="0" defTabSz="914400">
              <a:lnSpc>
                <a:spcPct val="81000"/>
              </a:lnSpc>
              <a:spcBef>
                <a:spcPts val="600"/>
              </a:spcBef>
              <a:buSzPct val="100000"/>
              <a:buNone/>
              <a:defRPr sz="2000">
                <a:latin typeface="Calibri"/>
                <a:ea typeface="Calibri"/>
                <a:cs typeface="Calibri"/>
                <a:sym typeface="Calibri"/>
              </a:defRPr>
            </a:pPr>
            <a:r>
              <a:rPr dirty="0"/>
              <a:t>Following on from our call at last year’s AGM Siobhan joined the welfare team taking over the welfare 1 role from Amy Francis and joining Gareth Dixon who has continued in the role.  This means we continue to meet our club’s requirement to have two Welfare Officers at all times.</a:t>
            </a:r>
          </a:p>
          <a:p>
            <a:pPr marL="0" indent="-228600" defTabSz="914400">
              <a:lnSpc>
                <a:spcPct val="81000"/>
              </a:lnSpc>
              <a:spcBef>
                <a:spcPts val="600"/>
              </a:spcBef>
              <a:buSzPct val="100000"/>
              <a:buFont typeface="Arial"/>
              <a:defRPr sz="2000">
                <a:latin typeface="Calibri"/>
                <a:ea typeface="Calibri"/>
                <a:cs typeface="Calibri"/>
                <a:sym typeface="Calibri"/>
              </a:defRPr>
            </a:pPr>
            <a:endParaRPr dirty="0"/>
          </a:p>
          <a:p>
            <a:pPr marL="0" indent="0" defTabSz="914400">
              <a:lnSpc>
                <a:spcPct val="81000"/>
              </a:lnSpc>
              <a:spcBef>
                <a:spcPts val="600"/>
              </a:spcBef>
              <a:buSzPct val="100000"/>
              <a:buNone/>
              <a:defRPr sz="2000">
                <a:latin typeface="Calibri"/>
                <a:ea typeface="Calibri"/>
                <a:cs typeface="Calibri"/>
                <a:sym typeface="Calibri"/>
              </a:defRPr>
            </a:pPr>
            <a:r>
              <a:rPr dirty="0"/>
              <a:t>We coped well with the challenges of having to introduce extra COVID procedures and measures to our Saturday sessions and it is great that these can now be relaxed again but we encourage continued COVID safe </a:t>
            </a:r>
            <a:r>
              <a:rPr dirty="0" err="1"/>
              <a:t>behaviour</a:t>
            </a:r>
            <a:r>
              <a:rPr dirty="0"/>
              <a:t>. Thank you to all the volunteers, parents and riders for your ongoing support with the changes we had to make.</a:t>
            </a:r>
          </a:p>
          <a:p>
            <a:pPr marL="0" indent="-228600" defTabSz="914400">
              <a:lnSpc>
                <a:spcPct val="81000"/>
              </a:lnSpc>
              <a:spcBef>
                <a:spcPts val="600"/>
              </a:spcBef>
              <a:buSzPct val="100000"/>
              <a:buFont typeface="Arial"/>
              <a:defRPr sz="2000">
                <a:latin typeface="Calibri"/>
                <a:ea typeface="Calibri"/>
                <a:cs typeface="Calibri"/>
                <a:sym typeface="Calibri"/>
              </a:defRPr>
            </a:pPr>
            <a:endParaRPr dirty="0"/>
          </a:p>
          <a:p>
            <a:pPr marL="0" indent="0" defTabSz="914400">
              <a:lnSpc>
                <a:spcPct val="81000"/>
              </a:lnSpc>
              <a:spcBef>
                <a:spcPts val="600"/>
              </a:spcBef>
              <a:buSzPct val="100000"/>
              <a:buNone/>
              <a:defRPr sz="2000">
                <a:latin typeface="Calibri"/>
                <a:ea typeface="Calibri"/>
                <a:cs typeface="Calibri"/>
                <a:sym typeface="Calibri"/>
              </a:defRPr>
            </a:pPr>
            <a:r>
              <a:rPr dirty="0"/>
              <a:t>If any child, parent, coach or volunteer has any concerns about the welfare of any club member, please do come and talk to Siobhan or Gareth, we can usually be found at the circuit on Saturdays. Alternatively please contact us both via email: </a:t>
            </a:r>
            <a:r>
              <a:rPr u="sng" dirty="0">
                <a:solidFill>
                  <a:srgbClr val="0000FF"/>
                </a:solidFill>
                <a:uFill>
                  <a:solidFill>
                    <a:srgbClr val="0000FF"/>
                  </a:solidFill>
                </a:uFill>
                <a:hlinkClick r:id="rId2"/>
              </a:rPr>
              <a:t>welfare_team@sulisscorpions.co.uk</a:t>
            </a:r>
            <a:r>
              <a:rPr dirty="0">
                <a:solidFill>
                  <a:srgbClr val="0079BF"/>
                </a:solidFill>
              </a:rPr>
              <a:t> </a:t>
            </a:r>
            <a:r>
              <a:rPr dirty="0"/>
              <a:t>. If you would prefer to contact us individually:</a:t>
            </a:r>
            <a:endParaRPr sz="1600" dirty="0">
              <a:latin typeface="Arial"/>
              <a:ea typeface="Arial"/>
              <a:cs typeface="Arial"/>
              <a:sym typeface="Arial"/>
            </a:endParaRPr>
          </a:p>
          <a:p>
            <a:pPr marL="0" indent="0" defTabSz="914400">
              <a:lnSpc>
                <a:spcPct val="81000"/>
              </a:lnSpc>
              <a:spcBef>
                <a:spcPts val="600"/>
              </a:spcBef>
              <a:buSzTx/>
              <a:buNone/>
              <a:defRPr sz="2000">
                <a:latin typeface="Calibri"/>
                <a:ea typeface="Calibri"/>
                <a:cs typeface="Calibri"/>
                <a:sym typeface="Calibri"/>
              </a:defRPr>
            </a:pPr>
            <a:r>
              <a:rPr dirty="0"/>
              <a:t>Siobhan’s email is </a:t>
            </a:r>
            <a:r>
              <a:rPr u="sng" dirty="0">
                <a:solidFill>
                  <a:srgbClr val="0000FF"/>
                </a:solidFill>
                <a:uFill>
                  <a:solidFill>
                    <a:srgbClr val="0000FF"/>
                  </a:solidFill>
                </a:uFill>
                <a:hlinkClick r:id="rId3"/>
              </a:rPr>
              <a:t>welfare@sulisscorpions.co.uk</a:t>
            </a:r>
            <a:r>
              <a:rPr dirty="0">
                <a:solidFill>
                  <a:srgbClr val="0079BF"/>
                </a:solidFill>
              </a:rPr>
              <a:t> </a:t>
            </a:r>
            <a:r>
              <a:rPr dirty="0"/>
              <a:t>and </a:t>
            </a:r>
            <a:endParaRPr sz="1600" dirty="0">
              <a:latin typeface="Arial"/>
              <a:ea typeface="Arial"/>
              <a:cs typeface="Arial"/>
              <a:sym typeface="Arial"/>
            </a:endParaRPr>
          </a:p>
          <a:p>
            <a:pPr marL="0" indent="0" defTabSz="914400">
              <a:lnSpc>
                <a:spcPct val="81000"/>
              </a:lnSpc>
              <a:spcBef>
                <a:spcPts val="600"/>
              </a:spcBef>
              <a:buSzTx/>
              <a:buNone/>
              <a:defRPr sz="2000">
                <a:latin typeface="Calibri"/>
                <a:ea typeface="Calibri"/>
                <a:cs typeface="Calibri"/>
                <a:sym typeface="Calibri"/>
              </a:defRPr>
            </a:pPr>
            <a:r>
              <a:rPr dirty="0"/>
              <a:t>Gareth’s email is: </a:t>
            </a:r>
            <a:r>
              <a:rPr u="sng" dirty="0">
                <a:solidFill>
                  <a:srgbClr val="0000FF"/>
                </a:solidFill>
                <a:uFill>
                  <a:solidFill>
                    <a:srgbClr val="0000FF"/>
                  </a:solidFill>
                </a:uFill>
                <a:hlinkClick r:id="rId4"/>
              </a:rPr>
              <a:t>welfare2@sulisscorpions.co.uk</a:t>
            </a:r>
            <a:endParaRPr dirty="0">
              <a:solidFill>
                <a:srgbClr val="0079BF"/>
              </a:solidFill>
            </a:endParaRPr>
          </a:p>
          <a:p>
            <a:pPr marL="0" indent="0" defTabSz="914400">
              <a:lnSpc>
                <a:spcPct val="81000"/>
              </a:lnSpc>
              <a:spcBef>
                <a:spcPts val="600"/>
              </a:spcBef>
              <a:buSzTx/>
              <a:buNone/>
              <a:defRPr sz="2000">
                <a:solidFill>
                  <a:srgbClr val="0079BF"/>
                </a:solidFill>
                <a:latin typeface="Arial"/>
                <a:ea typeface="Arial"/>
                <a:cs typeface="Arial"/>
                <a:sym typeface="Arial"/>
              </a:defRPr>
            </a:pPr>
            <a:endParaRPr dirty="0">
              <a:solidFill>
                <a:srgbClr val="0079BF"/>
              </a:solidFill>
            </a:endParaRPr>
          </a:p>
          <a:p>
            <a:pPr marL="0" indent="-228600" defTabSz="914400">
              <a:lnSpc>
                <a:spcPct val="81000"/>
              </a:lnSpc>
              <a:spcBef>
                <a:spcPts val="600"/>
              </a:spcBef>
              <a:buSzPct val="100000"/>
              <a:buFont typeface="Arial"/>
              <a:defRPr sz="2000" b="1">
                <a:latin typeface="Calibri"/>
                <a:ea typeface="Calibri"/>
                <a:cs typeface="Calibri"/>
                <a:sym typeface="Calibri"/>
              </a:defRPr>
            </a:pPr>
            <a:r>
              <a:rPr dirty="0"/>
              <a:t>All concerns will be taken seriously and will be treated in confidence.</a:t>
            </a:r>
          </a:p>
        </p:txBody>
      </p:sp>
      <p:grpSp>
        <p:nvGrpSpPr>
          <p:cNvPr id="362" name="Group 11"/>
          <p:cNvGrpSpPr/>
          <p:nvPr/>
        </p:nvGrpSpPr>
        <p:grpSpPr>
          <a:xfrm>
            <a:off x="-239074" y="1806495"/>
            <a:ext cx="4969567" cy="5212331"/>
            <a:chOff x="0" y="0"/>
            <a:chExt cx="4969566" cy="5212330"/>
          </a:xfrm>
        </p:grpSpPr>
        <p:pic>
          <p:nvPicPr>
            <p:cNvPr id="360" name="Picture 1" descr="Picture 1"/>
            <p:cNvPicPr>
              <a:picLocks noChangeAspect="1"/>
            </p:cNvPicPr>
            <p:nvPr/>
          </p:nvPicPr>
          <p:blipFill>
            <a:blip r:embed="rId5">
              <a:alphaModFix amt="15000"/>
            </a:blip>
            <a:stretch>
              <a:fillRect/>
            </a:stretch>
          </p:blipFill>
          <p:spPr>
            <a:xfrm>
              <a:off x="-1" y="0"/>
              <a:ext cx="4969567" cy="5212331"/>
            </a:xfrm>
            <a:prstGeom prst="rect">
              <a:avLst/>
            </a:prstGeom>
            <a:ln w="12700" cap="flat">
              <a:noFill/>
              <a:miter lim="400000"/>
            </a:ln>
            <a:effectLst/>
          </p:spPr>
        </p:pic>
        <p:pic>
          <p:nvPicPr>
            <p:cNvPr id="361" name="Picture 2" descr="Picture 2"/>
            <p:cNvPicPr>
              <a:picLocks noChangeAspect="1"/>
            </p:cNvPicPr>
            <p:nvPr/>
          </p:nvPicPr>
          <p:blipFill>
            <a:blip r:embed="rId6" cstate="email">
              <a:alphaModFix amt="31000"/>
              <a:extLst>
                <a:ext uri="{28A0092B-C50C-407E-A947-70E740481C1C}">
                  <a14:useLocalDpi xmlns:a14="http://schemas.microsoft.com/office/drawing/2010/main"/>
                </a:ext>
              </a:extLst>
            </a:blip>
            <a:stretch>
              <a:fillRect/>
            </a:stretch>
          </p:blipFill>
          <p:spPr>
            <a:xfrm>
              <a:off x="3972889" y="4848354"/>
              <a:ext cx="849397" cy="363977"/>
            </a:xfrm>
            <a:prstGeom prst="rect">
              <a:avLst/>
            </a:prstGeom>
            <a:ln w="12700" cap="flat">
              <a:noFill/>
              <a:miter lim="400000"/>
            </a:ln>
            <a:effectLst/>
          </p:spPr>
        </p:pic>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Rectangle 191"/>
          <p:cNvSpPr/>
          <p:nvPr/>
        </p:nvSpPr>
        <p:spPr>
          <a:xfrm>
            <a:off x="-1" y="1"/>
            <a:ext cx="13004476" cy="9753601"/>
          </a:xfrm>
          <a:prstGeom prst="rect">
            <a:avLst/>
          </a:prstGeom>
          <a:solidFill>
            <a:srgbClr val="FFFFFF"/>
          </a:solidFill>
          <a:ln w="12700">
            <a:miter lim="400000"/>
          </a:ln>
        </p:spPr>
        <p:txBody>
          <a:bodyPr lIns="50800" tIns="50800" rIns="50800" bIns="50800" anchor="ctr"/>
          <a:lstStyle/>
          <a:p>
            <a:pPr>
              <a:defRPr>
                <a:solidFill>
                  <a:srgbClr val="FFFFFF"/>
                </a:solidFill>
              </a:defRPr>
            </a:pPr>
            <a:endParaRPr/>
          </a:p>
        </p:txBody>
      </p:sp>
      <p:grpSp>
        <p:nvGrpSpPr>
          <p:cNvPr id="371" name="Group 195"/>
          <p:cNvGrpSpPr/>
          <p:nvPr/>
        </p:nvGrpSpPr>
        <p:grpSpPr>
          <a:xfrm>
            <a:off x="-23323" y="723677"/>
            <a:ext cx="5565757" cy="8874360"/>
            <a:chOff x="0" y="0"/>
            <a:chExt cx="5565755" cy="8874359"/>
          </a:xfrm>
        </p:grpSpPr>
        <p:sp>
          <p:nvSpPr>
            <p:cNvPr id="367" name="Freeform: Shape 196"/>
            <p:cNvSpPr/>
            <p:nvPr/>
          </p:nvSpPr>
          <p:spPr>
            <a:xfrm>
              <a:off x="0" y="-1"/>
              <a:ext cx="5533087" cy="8874360"/>
            </a:xfrm>
            <a:custGeom>
              <a:avLst/>
              <a:gdLst/>
              <a:ahLst/>
              <a:cxnLst>
                <a:cxn ang="0">
                  <a:pos x="wd2" y="hd2"/>
                </a:cxn>
                <a:cxn ang="5400000">
                  <a:pos x="wd2" y="hd2"/>
                </a:cxn>
                <a:cxn ang="10800000">
                  <a:pos x="wd2" y="hd2"/>
                </a:cxn>
                <a:cxn ang="16200000">
                  <a:pos x="wd2" y="hd2"/>
                </a:cxn>
              </a:cxnLst>
              <a:rect l="0" t="0" r="r" b="b"/>
              <a:pathLst>
                <a:path w="21584" h="21558" extrusionOk="0">
                  <a:moveTo>
                    <a:pt x="8371" y="0"/>
                  </a:moveTo>
                  <a:cubicBezTo>
                    <a:pt x="9226" y="1"/>
                    <a:pt x="10073" y="90"/>
                    <a:pt x="10889" y="244"/>
                  </a:cubicBezTo>
                  <a:lnTo>
                    <a:pt x="11195" y="305"/>
                  </a:lnTo>
                  <a:lnTo>
                    <a:pt x="11347" y="336"/>
                  </a:lnTo>
                  <a:lnTo>
                    <a:pt x="11497" y="371"/>
                  </a:lnTo>
                  <a:lnTo>
                    <a:pt x="11796" y="444"/>
                  </a:lnTo>
                  <a:cubicBezTo>
                    <a:pt x="11896" y="469"/>
                    <a:pt x="11995" y="492"/>
                    <a:pt x="12094" y="522"/>
                  </a:cubicBezTo>
                  <a:cubicBezTo>
                    <a:pt x="12294" y="580"/>
                    <a:pt x="12493" y="635"/>
                    <a:pt x="12689" y="698"/>
                  </a:cubicBezTo>
                  <a:lnTo>
                    <a:pt x="13272" y="899"/>
                  </a:lnTo>
                  <a:lnTo>
                    <a:pt x="13840" y="1124"/>
                  </a:lnTo>
                  <a:cubicBezTo>
                    <a:pt x="14026" y="1204"/>
                    <a:pt x="14210" y="1287"/>
                    <a:pt x="14394" y="1368"/>
                  </a:cubicBezTo>
                  <a:cubicBezTo>
                    <a:pt x="14576" y="1452"/>
                    <a:pt x="14753" y="1545"/>
                    <a:pt x="14932" y="1632"/>
                  </a:cubicBezTo>
                  <a:cubicBezTo>
                    <a:pt x="15023" y="1674"/>
                    <a:pt x="15108" y="1724"/>
                    <a:pt x="15196" y="1771"/>
                  </a:cubicBezTo>
                  <a:lnTo>
                    <a:pt x="15456" y="1913"/>
                  </a:lnTo>
                  <a:cubicBezTo>
                    <a:pt x="16145" y="2297"/>
                    <a:pt x="16794" y="2724"/>
                    <a:pt x="17398" y="3189"/>
                  </a:cubicBezTo>
                  <a:cubicBezTo>
                    <a:pt x="18002" y="3654"/>
                    <a:pt x="18566" y="4153"/>
                    <a:pt x="19070" y="4693"/>
                  </a:cubicBezTo>
                  <a:cubicBezTo>
                    <a:pt x="19200" y="4825"/>
                    <a:pt x="19316" y="4966"/>
                    <a:pt x="19435" y="5106"/>
                  </a:cubicBezTo>
                  <a:cubicBezTo>
                    <a:pt x="19558" y="5243"/>
                    <a:pt x="19664" y="5388"/>
                    <a:pt x="19775" y="5532"/>
                  </a:cubicBezTo>
                  <a:lnTo>
                    <a:pt x="19857" y="5640"/>
                  </a:lnTo>
                  <a:lnTo>
                    <a:pt x="19899" y="5694"/>
                  </a:lnTo>
                  <a:lnTo>
                    <a:pt x="19937" y="5750"/>
                  </a:lnTo>
                  <a:lnTo>
                    <a:pt x="20090" y="5972"/>
                  </a:lnTo>
                  <a:cubicBezTo>
                    <a:pt x="20141" y="6046"/>
                    <a:pt x="20195" y="6118"/>
                    <a:pt x="20243" y="6194"/>
                  </a:cubicBezTo>
                  <a:lnTo>
                    <a:pt x="20386" y="6421"/>
                  </a:lnTo>
                  <a:cubicBezTo>
                    <a:pt x="20433" y="6497"/>
                    <a:pt x="20483" y="6571"/>
                    <a:pt x="20528" y="6648"/>
                  </a:cubicBezTo>
                  <a:lnTo>
                    <a:pt x="20657" y="6881"/>
                  </a:lnTo>
                  <a:cubicBezTo>
                    <a:pt x="20700" y="6958"/>
                    <a:pt x="20744" y="7035"/>
                    <a:pt x="20784" y="7114"/>
                  </a:cubicBezTo>
                  <a:lnTo>
                    <a:pt x="20897" y="7352"/>
                  </a:lnTo>
                  <a:lnTo>
                    <a:pt x="21006" y="7591"/>
                  </a:lnTo>
                  <a:lnTo>
                    <a:pt x="21099" y="7835"/>
                  </a:lnTo>
                  <a:cubicBezTo>
                    <a:pt x="21130" y="7916"/>
                    <a:pt x="21159" y="7997"/>
                    <a:pt x="21189" y="8079"/>
                  </a:cubicBezTo>
                  <a:cubicBezTo>
                    <a:pt x="21216" y="8161"/>
                    <a:pt x="21239" y="8244"/>
                    <a:pt x="21264" y="8326"/>
                  </a:cubicBezTo>
                  <a:cubicBezTo>
                    <a:pt x="21463" y="8987"/>
                    <a:pt x="21563" y="9664"/>
                    <a:pt x="21581" y="10338"/>
                  </a:cubicBezTo>
                  <a:cubicBezTo>
                    <a:pt x="21600" y="11012"/>
                    <a:pt x="21535" y="11681"/>
                    <a:pt x="21425" y="12341"/>
                  </a:cubicBezTo>
                  <a:cubicBezTo>
                    <a:pt x="21393" y="12506"/>
                    <a:pt x="21361" y="12669"/>
                    <a:pt x="21332" y="12834"/>
                  </a:cubicBezTo>
                  <a:cubicBezTo>
                    <a:pt x="21293" y="12997"/>
                    <a:pt x="21254" y="13160"/>
                    <a:pt x="21217" y="13323"/>
                  </a:cubicBezTo>
                  <a:lnTo>
                    <a:pt x="21203" y="13385"/>
                  </a:lnTo>
                  <a:lnTo>
                    <a:pt x="21186" y="13445"/>
                  </a:lnTo>
                  <a:lnTo>
                    <a:pt x="21152" y="13567"/>
                  </a:lnTo>
                  <a:lnTo>
                    <a:pt x="21085" y="13810"/>
                  </a:lnTo>
                  <a:cubicBezTo>
                    <a:pt x="21073" y="13850"/>
                    <a:pt x="21064" y="13891"/>
                    <a:pt x="21051" y="13932"/>
                  </a:cubicBezTo>
                  <a:lnTo>
                    <a:pt x="21011" y="14055"/>
                  </a:lnTo>
                  <a:lnTo>
                    <a:pt x="20972" y="14178"/>
                  </a:lnTo>
                  <a:cubicBezTo>
                    <a:pt x="20957" y="14219"/>
                    <a:pt x="20941" y="14260"/>
                    <a:pt x="20926" y="14300"/>
                  </a:cubicBezTo>
                  <a:cubicBezTo>
                    <a:pt x="20804" y="14627"/>
                    <a:pt x="20651" y="14949"/>
                    <a:pt x="20461" y="15261"/>
                  </a:cubicBezTo>
                  <a:cubicBezTo>
                    <a:pt x="20272" y="15573"/>
                    <a:pt x="20046" y="15873"/>
                    <a:pt x="19791" y="16157"/>
                  </a:cubicBezTo>
                  <a:cubicBezTo>
                    <a:pt x="19277" y="16726"/>
                    <a:pt x="18644" y="17216"/>
                    <a:pt x="17986" y="17640"/>
                  </a:cubicBezTo>
                  <a:cubicBezTo>
                    <a:pt x="17326" y="18065"/>
                    <a:pt x="16642" y="18425"/>
                    <a:pt x="15981" y="18760"/>
                  </a:cubicBezTo>
                  <a:cubicBezTo>
                    <a:pt x="15649" y="18928"/>
                    <a:pt x="15322" y="19089"/>
                    <a:pt x="15007" y="19255"/>
                  </a:cubicBezTo>
                  <a:lnTo>
                    <a:pt x="14517" y="19512"/>
                  </a:lnTo>
                  <a:cubicBezTo>
                    <a:pt x="14348" y="19599"/>
                    <a:pt x="14178" y="19686"/>
                    <a:pt x="14005" y="19773"/>
                  </a:cubicBezTo>
                  <a:cubicBezTo>
                    <a:pt x="13316" y="20117"/>
                    <a:pt x="12592" y="20445"/>
                    <a:pt x="11815" y="20728"/>
                  </a:cubicBezTo>
                  <a:cubicBezTo>
                    <a:pt x="11040" y="21010"/>
                    <a:pt x="10209" y="21247"/>
                    <a:pt x="9331" y="21395"/>
                  </a:cubicBezTo>
                  <a:cubicBezTo>
                    <a:pt x="8454" y="21544"/>
                    <a:pt x="7527" y="21599"/>
                    <a:pt x="6613" y="21527"/>
                  </a:cubicBezTo>
                  <a:lnTo>
                    <a:pt x="6442" y="21514"/>
                  </a:lnTo>
                  <a:cubicBezTo>
                    <a:pt x="6385" y="21508"/>
                    <a:pt x="6329" y="21502"/>
                    <a:pt x="6272" y="21496"/>
                  </a:cubicBezTo>
                  <a:lnTo>
                    <a:pt x="6102" y="21477"/>
                  </a:lnTo>
                  <a:cubicBezTo>
                    <a:pt x="6045" y="21470"/>
                    <a:pt x="5989" y="21461"/>
                    <a:pt x="5933" y="21453"/>
                  </a:cubicBezTo>
                  <a:cubicBezTo>
                    <a:pt x="5820" y="21437"/>
                    <a:pt x="5707" y="21421"/>
                    <a:pt x="5596" y="21400"/>
                  </a:cubicBezTo>
                  <a:cubicBezTo>
                    <a:pt x="5485" y="21379"/>
                    <a:pt x="5373" y="21361"/>
                    <a:pt x="5264" y="21337"/>
                  </a:cubicBezTo>
                  <a:lnTo>
                    <a:pt x="5099" y="21301"/>
                  </a:lnTo>
                  <a:cubicBezTo>
                    <a:pt x="5044" y="21290"/>
                    <a:pt x="4989" y="21278"/>
                    <a:pt x="4937" y="21264"/>
                  </a:cubicBezTo>
                  <a:lnTo>
                    <a:pt x="4624" y="21183"/>
                  </a:lnTo>
                  <a:lnTo>
                    <a:pt x="4310" y="21101"/>
                  </a:lnTo>
                  <a:cubicBezTo>
                    <a:pt x="4206" y="21073"/>
                    <a:pt x="4104" y="21037"/>
                    <a:pt x="4001" y="21006"/>
                  </a:cubicBezTo>
                  <a:cubicBezTo>
                    <a:pt x="3178" y="20750"/>
                    <a:pt x="2382" y="20419"/>
                    <a:pt x="1645" y="20015"/>
                  </a:cubicBezTo>
                  <a:lnTo>
                    <a:pt x="1104" y="19699"/>
                  </a:lnTo>
                  <a:cubicBezTo>
                    <a:pt x="1058" y="19674"/>
                    <a:pt x="1016" y="19644"/>
                    <a:pt x="973" y="19616"/>
                  </a:cubicBezTo>
                  <a:lnTo>
                    <a:pt x="586" y="19361"/>
                  </a:lnTo>
                  <a:cubicBezTo>
                    <a:pt x="543" y="19332"/>
                    <a:pt x="500" y="19304"/>
                    <a:pt x="460" y="19273"/>
                  </a:cubicBezTo>
                  <a:cubicBezTo>
                    <a:pt x="440" y="19258"/>
                    <a:pt x="418" y="19244"/>
                    <a:pt x="398" y="19229"/>
                  </a:cubicBezTo>
                  <a:cubicBezTo>
                    <a:pt x="378" y="19213"/>
                    <a:pt x="360" y="19195"/>
                    <a:pt x="341" y="19179"/>
                  </a:cubicBezTo>
                  <a:lnTo>
                    <a:pt x="116" y="18980"/>
                  </a:lnTo>
                  <a:cubicBezTo>
                    <a:pt x="80" y="18946"/>
                    <a:pt x="41" y="18914"/>
                    <a:pt x="6" y="18880"/>
                  </a:cubicBezTo>
                  <a:lnTo>
                    <a:pt x="0" y="18874"/>
                  </a:lnTo>
                  <a:lnTo>
                    <a:pt x="0" y="16309"/>
                  </a:lnTo>
                  <a:lnTo>
                    <a:pt x="456" y="16711"/>
                  </a:lnTo>
                  <a:cubicBezTo>
                    <a:pt x="721" y="16921"/>
                    <a:pt x="996" y="17117"/>
                    <a:pt x="1277" y="17300"/>
                  </a:cubicBezTo>
                  <a:lnTo>
                    <a:pt x="1490" y="17435"/>
                  </a:lnTo>
                  <a:lnTo>
                    <a:pt x="1595" y="17502"/>
                  </a:lnTo>
                  <a:cubicBezTo>
                    <a:pt x="1630" y="17525"/>
                    <a:pt x="1668" y="17545"/>
                    <a:pt x="1704" y="17566"/>
                  </a:cubicBezTo>
                  <a:lnTo>
                    <a:pt x="1922" y="17690"/>
                  </a:lnTo>
                  <a:cubicBezTo>
                    <a:pt x="1940" y="17700"/>
                    <a:pt x="1958" y="17710"/>
                    <a:pt x="1976" y="17721"/>
                  </a:cubicBezTo>
                  <a:cubicBezTo>
                    <a:pt x="1993" y="17732"/>
                    <a:pt x="2008" y="17746"/>
                    <a:pt x="2024" y="17758"/>
                  </a:cubicBezTo>
                  <a:cubicBezTo>
                    <a:pt x="2056" y="17782"/>
                    <a:pt x="2091" y="17803"/>
                    <a:pt x="2126" y="17825"/>
                  </a:cubicBezTo>
                  <a:lnTo>
                    <a:pt x="2333" y="17956"/>
                  </a:lnTo>
                  <a:lnTo>
                    <a:pt x="2436" y="18021"/>
                  </a:lnTo>
                  <a:cubicBezTo>
                    <a:pt x="2471" y="18043"/>
                    <a:pt x="2504" y="18066"/>
                    <a:pt x="2541" y="18085"/>
                  </a:cubicBezTo>
                  <a:lnTo>
                    <a:pt x="2974" y="18323"/>
                  </a:lnTo>
                  <a:cubicBezTo>
                    <a:pt x="3563" y="18625"/>
                    <a:pt x="4195" y="18865"/>
                    <a:pt x="4854" y="19049"/>
                  </a:cubicBezTo>
                  <a:cubicBezTo>
                    <a:pt x="4937" y="19072"/>
                    <a:pt x="5017" y="19099"/>
                    <a:pt x="5101" y="19119"/>
                  </a:cubicBezTo>
                  <a:lnTo>
                    <a:pt x="5354" y="19178"/>
                  </a:lnTo>
                  <a:lnTo>
                    <a:pt x="5606" y="19238"/>
                  </a:lnTo>
                  <a:cubicBezTo>
                    <a:pt x="5648" y="19249"/>
                    <a:pt x="5689" y="19257"/>
                    <a:pt x="5730" y="19265"/>
                  </a:cubicBezTo>
                  <a:lnTo>
                    <a:pt x="5852" y="19289"/>
                  </a:lnTo>
                  <a:cubicBezTo>
                    <a:pt x="5933" y="19306"/>
                    <a:pt x="6015" y="19317"/>
                    <a:pt x="6096" y="19331"/>
                  </a:cubicBezTo>
                  <a:cubicBezTo>
                    <a:pt x="6178" y="19346"/>
                    <a:pt x="6260" y="19355"/>
                    <a:pt x="6341" y="19366"/>
                  </a:cubicBezTo>
                  <a:cubicBezTo>
                    <a:pt x="6382" y="19372"/>
                    <a:pt x="6422" y="19378"/>
                    <a:pt x="6463" y="19383"/>
                  </a:cubicBezTo>
                  <a:lnTo>
                    <a:pt x="6709" y="19408"/>
                  </a:lnTo>
                  <a:lnTo>
                    <a:pt x="6832" y="19417"/>
                  </a:lnTo>
                  <a:cubicBezTo>
                    <a:pt x="7487" y="19466"/>
                    <a:pt x="8147" y="19438"/>
                    <a:pt x="8811" y="19332"/>
                  </a:cubicBezTo>
                  <a:cubicBezTo>
                    <a:pt x="9475" y="19227"/>
                    <a:pt x="10140" y="19046"/>
                    <a:pt x="10808" y="18821"/>
                  </a:cubicBezTo>
                  <a:cubicBezTo>
                    <a:pt x="11475" y="18596"/>
                    <a:pt x="12145" y="18327"/>
                    <a:pt x="12828" y="18047"/>
                  </a:cubicBezTo>
                  <a:lnTo>
                    <a:pt x="13876" y="17612"/>
                  </a:lnTo>
                  <a:cubicBezTo>
                    <a:pt x="14245" y="17463"/>
                    <a:pt x="14613" y="17323"/>
                    <a:pt x="14978" y="17193"/>
                  </a:cubicBezTo>
                  <a:cubicBezTo>
                    <a:pt x="15708" y="16932"/>
                    <a:pt x="16429" y="16714"/>
                    <a:pt x="17110" y="16468"/>
                  </a:cubicBezTo>
                  <a:cubicBezTo>
                    <a:pt x="17451" y="16345"/>
                    <a:pt x="17782" y="16215"/>
                    <a:pt x="18096" y="16066"/>
                  </a:cubicBezTo>
                  <a:cubicBezTo>
                    <a:pt x="18411" y="15917"/>
                    <a:pt x="18708" y="15749"/>
                    <a:pt x="18976" y="15553"/>
                  </a:cubicBezTo>
                  <a:cubicBezTo>
                    <a:pt x="19246" y="15359"/>
                    <a:pt x="19486" y="15137"/>
                    <a:pt x="19690" y="14891"/>
                  </a:cubicBezTo>
                  <a:cubicBezTo>
                    <a:pt x="19894" y="14645"/>
                    <a:pt x="20062" y="14376"/>
                    <a:pt x="20191" y="14092"/>
                  </a:cubicBezTo>
                  <a:lnTo>
                    <a:pt x="20239" y="13986"/>
                  </a:lnTo>
                  <a:lnTo>
                    <a:pt x="20281" y="13877"/>
                  </a:lnTo>
                  <a:lnTo>
                    <a:pt x="20323" y="13767"/>
                  </a:lnTo>
                  <a:cubicBezTo>
                    <a:pt x="20336" y="13730"/>
                    <a:pt x="20347" y="13692"/>
                    <a:pt x="20359" y="13654"/>
                  </a:cubicBezTo>
                  <a:lnTo>
                    <a:pt x="20429" y="13427"/>
                  </a:lnTo>
                  <a:lnTo>
                    <a:pt x="20463" y="13312"/>
                  </a:lnTo>
                  <a:lnTo>
                    <a:pt x="20480" y="13255"/>
                  </a:lnTo>
                  <a:lnTo>
                    <a:pt x="20492" y="13198"/>
                  </a:lnTo>
                  <a:cubicBezTo>
                    <a:pt x="20527" y="13043"/>
                    <a:pt x="20561" y="12889"/>
                    <a:pt x="20590" y="12735"/>
                  </a:cubicBezTo>
                  <a:cubicBezTo>
                    <a:pt x="20612" y="12579"/>
                    <a:pt x="20631" y="12423"/>
                    <a:pt x="20650" y="12268"/>
                  </a:cubicBezTo>
                  <a:cubicBezTo>
                    <a:pt x="20708" y="11643"/>
                    <a:pt x="20663" y="11015"/>
                    <a:pt x="20553" y="10401"/>
                  </a:cubicBezTo>
                  <a:cubicBezTo>
                    <a:pt x="20443" y="9786"/>
                    <a:pt x="20265" y="9184"/>
                    <a:pt x="20043" y="8597"/>
                  </a:cubicBezTo>
                  <a:cubicBezTo>
                    <a:pt x="20015" y="8524"/>
                    <a:pt x="19990" y="8450"/>
                    <a:pt x="19961" y="8377"/>
                  </a:cubicBezTo>
                  <a:cubicBezTo>
                    <a:pt x="19929" y="8305"/>
                    <a:pt x="19897" y="8232"/>
                    <a:pt x="19867" y="8160"/>
                  </a:cubicBezTo>
                  <a:lnTo>
                    <a:pt x="19775" y="7942"/>
                  </a:lnTo>
                  <a:lnTo>
                    <a:pt x="19674" y="7727"/>
                  </a:lnTo>
                  <a:cubicBezTo>
                    <a:pt x="19640" y="7656"/>
                    <a:pt x="19608" y="7584"/>
                    <a:pt x="19575" y="7512"/>
                  </a:cubicBezTo>
                  <a:lnTo>
                    <a:pt x="19467" y="7299"/>
                  </a:lnTo>
                  <a:lnTo>
                    <a:pt x="19360" y="7086"/>
                  </a:lnTo>
                  <a:cubicBezTo>
                    <a:pt x="19323" y="7016"/>
                    <a:pt x="19281" y="6947"/>
                    <a:pt x="19241" y="6877"/>
                  </a:cubicBezTo>
                  <a:lnTo>
                    <a:pt x="19122" y="6669"/>
                  </a:lnTo>
                  <a:cubicBezTo>
                    <a:pt x="19081" y="6599"/>
                    <a:pt x="19034" y="6533"/>
                    <a:pt x="18990" y="6464"/>
                  </a:cubicBezTo>
                  <a:lnTo>
                    <a:pt x="18855" y="6262"/>
                  </a:lnTo>
                  <a:lnTo>
                    <a:pt x="18822" y="6211"/>
                  </a:lnTo>
                  <a:lnTo>
                    <a:pt x="18785" y="6162"/>
                  </a:lnTo>
                  <a:lnTo>
                    <a:pt x="18712" y="6064"/>
                  </a:lnTo>
                  <a:lnTo>
                    <a:pt x="18564" y="5867"/>
                  </a:lnTo>
                  <a:lnTo>
                    <a:pt x="18528" y="5817"/>
                  </a:lnTo>
                  <a:lnTo>
                    <a:pt x="18488" y="5770"/>
                  </a:lnTo>
                  <a:lnTo>
                    <a:pt x="18409" y="5674"/>
                  </a:lnTo>
                  <a:cubicBezTo>
                    <a:pt x="18304" y="5546"/>
                    <a:pt x="18203" y="5417"/>
                    <a:pt x="18088" y="5295"/>
                  </a:cubicBezTo>
                  <a:cubicBezTo>
                    <a:pt x="17645" y="4797"/>
                    <a:pt x="17145" y="4331"/>
                    <a:pt x="16584" y="3920"/>
                  </a:cubicBezTo>
                  <a:cubicBezTo>
                    <a:pt x="16023" y="3509"/>
                    <a:pt x="15408" y="3150"/>
                    <a:pt x="14754" y="2854"/>
                  </a:cubicBezTo>
                  <a:lnTo>
                    <a:pt x="14506" y="2746"/>
                  </a:lnTo>
                  <a:cubicBezTo>
                    <a:pt x="14423" y="2711"/>
                    <a:pt x="14343" y="2673"/>
                    <a:pt x="14256" y="2642"/>
                  </a:cubicBezTo>
                  <a:lnTo>
                    <a:pt x="14002" y="2547"/>
                  </a:lnTo>
                  <a:lnTo>
                    <a:pt x="13875" y="2500"/>
                  </a:lnTo>
                  <a:cubicBezTo>
                    <a:pt x="13833" y="2484"/>
                    <a:pt x="13791" y="2468"/>
                    <a:pt x="13747" y="2455"/>
                  </a:cubicBezTo>
                  <a:cubicBezTo>
                    <a:pt x="13573" y="2399"/>
                    <a:pt x="13401" y="2341"/>
                    <a:pt x="13228" y="2288"/>
                  </a:cubicBezTo>
                  <a:lnTo>
                    <a:pt x="12701" y="2144"/>
                  </a:lnTo>
                  <a:lnTo>
                    <a:pt x="12168" y="2020"/>
                  </a:lnTo>
                  <a:cubicBezTo>
                    <a:pt x="12080" y="1999"/>
                    <a:pt x="11988" y="1985"/>
                    <a:pt x="11899" y="1967"/>
                  </a:cubicBezTo>
                  <a:lnTo>
                    <a:pt x="11631" y="1915"/>
                  </a:lnTo>
                  <a:cubicBezTo>
                    <a:pt x="11543" y="1896"/>
                    <a:pt x="11450" y="1882"/>
                    <a:pt x="11358" y="1867"/>
                  </a:cubicBezTo>
                  <a:lnTo>
                    <a:pt x="11084" y="1822"/>
                  </a:lnTo>
                  <a:lnTo>
                    <a:pt x="10947" y="1798"/>
                  </a:lnTo>
                  <a:lnTo>
                    <a:pt x="10810" y="1780"/>
                  </a:lnTo>
                  <a:cubicBezTo>
                    <a:pt x="10719" y="1767"/>
                    <a:pt x="10628" y="1755"/>
                    <a:pt x="10537" y="1741"/>
                  </a:cubicBezTo>
                  <a:cubicBezTo>
                    <a:pt x="9808" y="1641"/>
                    <a:pt x="9083" y="1578"/>
                    <a:pt x="8364" y="1564"/>
                  </a:cubicBezTo>
                  <a:cubicBezTo>
                    <a:pt x="7645" y="1550"/>
                    <a:pt x="6930" y="1582"/>
                    <a:pt x="6219" y="1676"/>
                  </a:cubicBezTo>
                  <a:cubicBezTo>
                    <a:pt x="6042" y="1703"/>
                    <a:pt x="5865" y="1732"/>
                    <a:pt x="5688" y="1760"/>
                  </a:cubicBezTo>
                  <a:cubicBezTo>
                    <a:pt x="5513" y="1797"/>
                    <a:pt x="5336" y="1830"/>
                    <a:pt x="5160" y="1869"/>
                  </a:cubicBezTo>
                  <a:lnTo>
                    <a:pt x="4899" y="1936"/>
                  </a:lnTo>
                  <a:lnTo>
                    <a:pt x="4768" y="1969"/>
                  </a:lnTo>
                  <a:lnTo>
                    <a:pt x="4703" y="1986"/>
                  </a:lnTo>
                  <a:lnTo>
                    <a:pt x="4639" y="2005"/>
                  </a:lnTo>
                  <a:lnTo>
                    <a:pt x="4381" y="2083"/>
                  </a:lnTo>
                  <a:cubicBezTo>
                    <a:pt x="4295" y="2109"/>
                    <a:pt x="4208" y="2134"/>
                    <a:pt x="4124" y="2166"/>
                  </a:cubicBezTo>
                  <a:lnTo>
                    <a:pt x="3871" y="2257"/>
                  </a:lnTo>
                  <a:cubicBezTo>
                    <a:pt x="3786" y="2287"/>
                    <a:pt x="3701" y="2317"/>
                    <a:pt x="3619" y="2353"/>
                  </a:cubicBezTo>
                  <a:lnTo>
                    <a:pt x="3371" y="2456"/>
                  </a:lnTo>
                  <a:cubicBezTo>
                    <a:pt x="3289" y="2491"/>
                    <a:pt x="3205" y="2524"/>
                    <a:pt x="3126" y="2563"/>
                  </a:cubicBezTo>
                  <a:cubicBezTo>
                    <a:pt x="2804" y="2712"/>
                    <a:pt x="2492" y="2869"/>
                    <a:pt x="2216" y="3046"/>
                  </a:cubicBezTo>
                  <a:cubicBezTo>
                    <a:pt x="1932" y="3219"/>
                    <a:pt x="1693" y="3415"/>
                    <a:pt x="1474" y="3629"/>
                  </a:cubicBezTo>
                  <a:lnTo>
                    <a:pt x="1315" y="3794"/>
                  </a:lnTo>
                  <a:lnTo>
                    <a:pt x="1167" y="3973"/>
                  </a:lnTo>
                  <a:cubicBezTo>
                    <a:pt x="1116" y="4030"/>
                    <a:pt x="1071" y="4098"/>
                    <a:pt x="1023" y="4160"/>
                  </a:cubicBezTo>
                  <a:cubicBezTo>
                    <a:pt x="976" y="4224"/>
                    <a:pt x="929" y="4285"/>
                    <a:pt x="883" y="4354"/>
                  </a:cubicBezTo>
                  <a:cubicBezTo>
                    <a:pt x="700" y="4622"/>
                    <a:pt x="520" y="4904"/>
                    <a:pt x="336" y="5191"/>
                  </a:cubicBezTo>
                  <a:lnTo>
                    <a:pt x="0" y="5697"/>
                  </a:lnTo>
                  <a:lnTo>
                    <a:pt x="0" y="3299"/>
                  </a:lnTo>
                  <a:lnTo>
                    <a:pt x="181" y="3094"/>
                  </a:lnTo>
                  <a:cubicBezTo>
                    <a:pt x="249" y="3023"/>
                    <a:pt x="320" y="2953"/>
                    <a:pt x="391" y="2883"/>
                  </a:cubicBezTo>
                  <a:cubicBezTo>
                    <a:pt x="679" y="2608"/>
                    <a:pt x="1002" y="2348"/>
                    <a:pt x="1346" y="2134"/>
                  </a:cubicBezTo>
                  <a:cubicBezTo>
                    <a:pt x="1685" y="1911"/>
                    <a:pt x="2039" y="1725"/>
                    <a:pt x="2392" y="1544"/>
                  </a:cubicBezTo>
                  <a:cubicBezTo>
                    <a:pt x="2479" y="1496"/>
                    <a:pt x="2569" y="1456"/>
                    <a:pt x="2659" y="1413"/>
                  </a:cubicBezTo>
                  <a:lnTo>
                    <a:pt x="2927" y="1285"/>
                  </a:lnTo>
                  <a:cubicBezTo>
                    <a:pt x="3016" y="1240"/>
                    <a:pt x="3109" y="1202"/>
                    <a:pt x="3201" y="1162"/>
                  </a:cubicBezTo>
                  <a:lnTo>
                    <a:pt x="3477" y="1041"/>
                  </a:lnTo>
                  <a:cubicBezTo>
                    <a:pt x="3568" y="999"/>
                    <a:pt x="3664" y="964"/>
                    <a:pt x="3757" y="926"/>
                  </a:cubicBezTo>
                  <a:lnTo>
                    <a:pt x="4112" y="786"/>
                  </a:lnTo>
                  <a:lnTo>
                    <a:pt x="4185" y="761"/>
                  </a:lnTo>
                  <a:lnTo>
                    <a:pt x="4331" y="710"/>
                  </a:lnTo>
                  <a:lnTo>
                    <a:pt x="4622" y="609"/>
                  </a:lnTo>
                  <a:cubicBezTo>
                    <a:pt x="4818" y="545"/>
                    <a:pt x="5020" y="488"/>
                    <a:pt x="5219" y="428"/>
                  </a:cubicBezTo>
                  <a:cubicBezTo>
                    <a:pt x="5422" y="376"/>
                    <a:pt x="5626" y="325"/>
                    <a:pt x="5831" y="276"/>
                  </a:cubicBezTo>
                  <a:cubicBezTo>
                    <a:pt x="6656" y="93"/>
                    <a:pt x="7516" y="-1"/>
                    <a:pt x="8371"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68" name="Freeform: Shape 197"/>
            <p:cNvSpPr/>
            <p:nvPr/>
          </p:nvSpPr>
          <p:spPr>
            <a:xfrm>
              <a:off x="1" y="65781"/>
              <a:ext cx="5563535" cy="8686444"/>
            </a:xfrm>
            <a:custGeom>
              <a:avLst/>
              <a:gdLst/>
              <a:ahLst/>
              <a:cxnLst>
                <a:cxn ang="0">
                  <a:pos x="wd2" y="hd2"/>
                </a:cxn>
                <a:cxn ang="5400000">
                  <a:pos x="wd2" y="hd2"/>
                </a:cxn>
                <a:cxn ang="10800000">
                  <a:pos x="wd2" y="hd2"/>
                </a:cxn>
                <a:cxn ang="16200000">
                  <a:pos x="wd2" y="hd2"/>
                </a:cxn>
              </a:cxnLst>
              <a:rect l="0" t="0" r="r" b="b"/>
              <a:pathLst>
                <a:path w="21104" h="21050" extrusionOk="0">
                  <a:moveTo>
                    <a:pt x="7563" y="0"/>
                  </a:moveTo>
                  <a:cubicBezTo>
                    <a:pt x="8744" y="-2"/>
                    <a:pt x="9977" y="149"/>
                    <a:pt x="11294" y="449"/>
                  </a:cubicBezTo>
                  <a:cubicBezTo>
                    <a:pt x="14773" y="1244"/>
                    <a:pt x="17560" y="3130"/>
                    <a:pt x="19261" y="5544"/>
                  </a:cubicBezTo>
                  <a:cubicBezTo>
                    <a:pt x="20992" y="8001"/>
                    <a:pt x="21600" y="11005"/>
                    <a:pt x="20670" y="13960"/>
                  </a:cubicBezTo>
                  <a:cubicBezTo>
                    <a:pt x="19749" y="16890"/>
                    <a:pt x="16803" y="17573"/>
                    <a:pt x="13898" y="18967"/>
                  </a:cubicBezTo>
                  <a:cubicBezTo>
                    <a:pt x="10994" y="20362"/>
                    <a:pt x="8115" y="21598"/>
                    <a:pt x="4604" y="20797"/>
                  </a:cubicBezTo>
                  <a:cubicBezTo>
                    <a:pt x="3168" y="20469"/>
                    <a:pt x="1940" y="19956"/>
                    <a:pt x="880" y="19297"/>
                  </a:cubicBezTo>
                  <a:lnTo>
                    <a:pt x="0" y="18679"/>
                  </a:lnTo>
                  <a:lnTo>
                    <a:pt x="0" y="15757"/>
                  </a:lnTo>
                  <a:lnTo>
                    <a:pt x="73" y="15852"/>
                  </a:lnTo>
                  <a:cubicBezTo>
                    <a:pt x="502" y="16360"/>
                    <a:pt x="959" y="16805"/>
                    <a:pt x="1450" y="17192"/>
                  </a:cubicBezTo>
                  <a:cubicBezTo>
                    <a:pt x="2514" y="18032"/>
                    <a:pt x="3737" y="18601"/>
                    <a:pt x="5190" y="18933"/>
                  </a:cubicBezTo>
                  <a:cubicBezTo>
                    <a:pt x="6368" y="19202"/>
                    <a:pt x="7513" y="19176"/>
                    <a:pt x="8792" y="18855"/>
                  </a:cubicBezTo>
                  <a:cubicBezTo>
                    <a:pt x="10111" y="18523"/>
                    <a:pt x="11462" y="17899"/>
                    <a:pt x="12733" y="17289"/>
                  </a:cubicBezTo>
                  <a:cubicBezTo>
                    <a:pt x="13326" y="17004"/>
                    <a:pt x="13903" y="16755"/>
                    <a:pt x="14462" y="16513"/>
                  </a:cubicBezTo>
                  <a:cubicBezTo>
                    <a:pt x="15542" y="16046"/>
                    <a:pt x="16476" y="15642"/>
                    <a:pt x="17176" y="15140"/>
                  </a:cubicBezTo>
                  <a:cubicBezTo>
                    <a:pt x="17827" y="14673"/>
                    <a:pt x="18215" y="14153"/>
                    <a:pt x="18436" y="13451"/>
                  </a:cubicBezTo>
                  <a:cubicBezTo>
                    <a:pt x="18811" y="12259"/>
                    <a:pt x="18893" y="11040"/>
                    <a:pt x="18679" y="9829"/>
                  </a:cubicBezTo>
                  <a:cubicBezTo>
                    <a:pt x="18472" y="8657"/>
                    <a:pt x="17999" y="7542"/>
                    <a:pt x="17274" y="6513"/>
                  </a:cubicBezTo>
                  <a:cubicBezTo>
                    <a:pt x="15812" y="4438"/>
                    <a:pt x="13479" y="2946"/>
                    <a:pt x="10706" y="2314"/>
                  </a:cubicBezTo>
                  <a:cubicBezTo>
                    <a:pt x="9218" y="1974"/>
                    <a:pt x="7898" y="1863"/>
                    <a:pt x="6672" y="1975"/>
                  </a:cubicBezTo>
                  <a:cubicBezTo>
                    <a:pt x="5469" y="2085"/>
                    <a:pt x="4308" y="2416"/>
                    <a:pt x="3123" y="2985"/>
                  </a:cubicBezTo>
                  <a:cubicBezTo>
                    <a:pt x="2298" y="3380"/>
                    <a:pt x="1968" y="3649"/>
                    <a:pt x="1754" y="3859"/>
                  </a:cubicBezTo>
                  <a:cubicBezTo>
                    <a:pt x="1450" y="4158"/>
                    <a:pt x="1182" y="4563"/>
                    <a:pt x="812" y="5124"/>
                  </a:cubicBezTo>
                  <a:cubicBezTo>
                    <a:pt x="634" y="5392"/>
                    <a:pt x="432" y="5698"/>
                    <a:pt x="190" y="6044"/>
                  </a:cubicBezTo>
                  <a:lnTo>
                    <a:pt x="0" y="6313"/>
                  </a:lnTo>
                  <a:lnTo>
                    <a:pt x="0" y="2589"/>
                  </a:lnTo>
                  <a:lnTo>
                    <a:pt x="28" y="2560"/>
                  </a:lnTo>
                  <a:cubicBezTo>
                    <a:pt x="476" y="2129"/>
                    <a:pt x="1051" y="1742"/>
                    <a:pt x="1959" y="1306"/>
                  </a:cubicBezTo>
                  <a:cubicBezTo>
                    <a:pt x="3774" y="434"/>
                    <a:pt x="5595" y="5"/>
                    <a:pt x="7563"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69" name="Freeform: Shape 198"/>
            <p:cNvSpPr/>
            <p:nvPr/>
          </p:nvSpPr>
          <p:spPr>
            <a:xfrm>
              <a:off x="0" y="97313"/>
              <a:ext cx="5565754" cy="8675564"/>
            </a:xfrm>
            <a:custGeom>
              <a:avLst/>
              <a:gdLst/>
              <a:ahLst/>
              <a:cxnLst>
                <a:cxn ang="0">
                  <a:pos x="wd2" y="hd2"/>
                </a:cxn>
                <a:cxn ang="5400000">
                  <a:pos x="wd2" y="hd2"/>
                </a:cxn>
                <a:cxn ang="10800000">
                  <a:pos x="wd2" y="hd2"/>
                </a:cxn>
                <a:cxn ang="16200000">
                  <a:pos x="wd2" y="hd2"/>
                </a:cxn>
              </a:cxnLst>
              <a:rect l="0" t="0" r="r" b="b"/>
              <a:pathLst>
                <a:path w="21113" h="21050" extrusionOk="0">
                  <a:moveTo>
                    <a:pt x="7896" y="0"/>
                  </a:moveTo>
                  <a:cubicBezTo>
                    <a:pt x="9054" y="-8"/>
                    <a:pt x="10263" y="137"/>
                    <a:pt x="11553" y="432"/>
                  </a:cubicBezTo>
                  <a:cubicBezTo>
                    <a:pt x="14962" y="1211"/>
                    <a:pt x="17684" y="3085"/>
                    <a:pt x="19338" y="5491"/>
                  </a:cubicBezTo>
                  <a:cubicBezTo>
                    <a:pt x="21022" y="7941"/>
                    <a:pt x="21600" y="10941"/>
                    <a:pt x="20670" y="13901"/>
                  </a:cubicBezTo>
                  <a:cubicBezTo>
                    <a:pt x="19749" y="16834"/>
                    <a:pt x="16855" y="17529"/>
                    <a:pt x="13997" y="18936"/>
                  </a:cubicBezTo>
                  <a:cubicBezTo>
                    <a:pt x="11140" y="20343"/>
                    <a:pt x="8308" y="21592"/>
                    <a:pt x="4869" y="20806"/>
                  </a:cubicBezTo>
                  <a:cubicBezTo>
                    <a:pt x="2994" y="20378"/>
                    <a:pt x="1483" y="19618"/>
                    <a:pt x="242" y="18621"/>
                  </a:cubicBezTo>
                  <a:lnTo>
                    <a:pt x="0" y="18404"/>
                  </a:lnTo>
                  <a:lnTo>
                    <a:pt x="0" y="14513"/>
                  </a:lnTo>
                  <a:lnTo>
                    <a:pt x="235" y="14872"/>
                  </a:lnTo>
                  <a:cubicBezTo>
                    <a:pt x="801" y="15701"/>
                    <a:pt x="1419" y="16381"/>
                    <a:pt x="2107" y="16934"/>
                  </a:cubicBezTo>
                  <a:cubicBezTo>
                    <a:pt x="3090" y="17725"/>
                    <a:pt x="4223" y="18259"/>
                    <a:pt x="5572" y="18567"/>
                  </a:cubicBezTo>
                  <a:cubicBezTo>
                    <a:pt x="7943" y="19108"/>
                    <a:pt x="9996" y="18229"/>
                    <a:pt x="12638" y="16928"/>
                  </a:cubicBezTo>
                  <a:cubicBezTo>
                    <a:pt x="13230" y="16636"/>
                    <a:pt x="13802" y="16382"/>
                    <a:pt x="14355" y="16136"/>
                  </a:cubicBezTo>
                  <a:cubicBezTo>
                    <a:pt x="15394" y="15675"/>
                    <a:pt x="16290" y="15277"/>
                    <a:pt x="16940" y="14801"/>
                  </a:cubicBezTo>
                  <a:cubicBezTo>
                    <a:pt x="17516" y="14380"/>
                    <a:pt x="17846" y="13931"/>
                    <a:pt x="18044" y="13300"/>
                  </a:cubicBezTo>
                  <a:cubicBezTo>
                    <a:pt x="18403" y="12157"/>
                    <a:pt x="18487" y="10991"/>
                    <a:pt x="18293" y="9832"/>
                  </a:cubicBezTo>
                  <a:cubicBezTo>
                    <a:pt x="18106" y="8711"/>
                    <a:pt x="17668" y="7645"/>
                    <a:pt x="16993" y="6664"/>
                  </a:cubicBezTo>
                  <a:cubicBezTo>
                    <a:pt x="15632" y="4683"/>
                    <a:pt x="13449" y="3265"/>
                    <a:pt x="10849" y="2671"/>
                  </a:cubicBezTo>
                  <a:cubicBezTo>
                    <a:pt x="8097" y="2042"/>
                    <a:pt x="5973" y="2241"/>
                    <a:pt x="3749" y="3337"/>
                  </a:cubicBezTo>
                  <a:cubicBezTo>
                    <a:pt x="2997" y="3707"/>
                    <a:pt x="2705" y="3947"/>
                    <a:pt x="2519" y="4133"/>
                  </a:cubicBezTo>
                  <a:cubicBezTo>
                    <a:pt x="2248" y="4404"/>
                    <a:pt x="1992" y="4796"/>
                    <a:pt x="1638" y="5339"/>
                  </a:cubicBezTo>
                  <a:cubicBezTo>
                    <a:pt x="1283" y="5883"/>
                    <a:pt x="829" y="6579"/>
                    <a:pt x="162" y="7450"/>
                  </a:cubicBezTo>
                  <a:lnTo>
                    <a:pt x="0" y="7658"/>
                  </a:lnTo>
                  <a:lnTo>
                    <a:pt x="0" y="3159"/>
                  </a:lnTo>
                  <a:lnTo>
                    <a:pt x="237" y="2857"/>
                  </a:lnTo>
                  <a:cubicBezTo>
                    <a:pt x="718" y="2313"/>
                    <a:pt x="1318" y="1857"/>
                    <a:pt x="2390" y="1329"/>
                  </a:cubicBezTo>
                  <a:cubicBezTo>
                    <a:pt x="4176" y="450"/>
                    <a:pt x="5965" y="12"/>
                    <a:pt x="7896"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70" name="Freeform: Shape 199"/>
            <p:cNvSpPr/>
            <p:nvPr/>
          </p:nvSpPr>
          <p:spPr>
            <a:xfrm>
              <a:off x="1" y="97313"/>
              <a:ext cx="5565755" cy="8675564"/>
            </a:xfrm>
            <a:custGeom>
              <a:avLst/>
              <a:gdLst/>
              <a:ahLst/>
              <a:cxnLst>
                <a:cxn ang="0">
                  <a:pos x="wd2" y="hd2"/>
                </a:cxn>
                <a:cxn ang="5400000">
                  <a:pos x="wd2" y="hd2"/>
                </a:cxn>
                <a:cxn ang="10800000">
                  <a:pos x="wd2" y="hd2"/>
                </a:cxn>
                <a:cxn ang="16200000">
                  <a:pos x="wd2" y="hd2"/>
                </a:cxn>
              </a:cxnLst>
              <a:rect l="0" t="0" r="r" b="b"/>
              <a:pathLst>
                <a:path w="21113" h="21050" extrusionOk="0">
                  <a:moveTo>
                    <a:pt x="7896" y="0"/>
                  </a:moveTo>
                  <a:cubicBezTo>
                    <a:pt x="9054" y="-8"/>
                    <a:pt x="10263" y="137"/>
                    <a:pt x="11553" y="432"/>
                  </a:cubicBezTo>
                  <a:cubicBezTo>
                    <a:pt x="14962" y="1211"/>
                    <a:pt x="17684" y="3085"/>
                    <a:pt x="19338" y="5491"/>
                  </a:cubicBezTo>
                  <a:cubicBezTo>
                    <a:pt x="21022" y="7941"/>
                    <a:pt x="21600" y="10941"/>
                    <a:pt x="20670" y="13901"/>
                  </a:cubicBezTo>
                  <a:cubicBezTo>
                    <a:pt x="19749" y="16834"/>
                    <a:pt x="16855" y="17529"/>
                    <a:pt x="13997" y="18936"/>
                  </a:cubicBezTo>
                  <a:cubicBezTo>
                    <a:pt x="11140" y="20343"/>
                    <a:pt x="8308" y="21592"/>
                    <a:pt x="4869" y="20806"/>
                  </a:cubicBezTo>
                  <a:cubicBezTo>
                    <a:pt x="2994" y="20378"/>
                    <a:pt x="1483" y="19618"/>
                    <a:pt x="242" y="18621"/>
                  </a:cubicBezTo>
                  <a:lnTo>
                    <a:pt x="0" y="18404"/>
                  </a:lnTo>
                  <a:lnTo>
                    <a:pt x="0" y="15277"/>
                  </a:lnTo>
                  <a:lnTo>
                    <a:pt x="453" y="15882"/>
                  </a:lnTo>
                  <a:cubicBezTo>
                    <a:pt x="871" y="16388"/>
                    <a:pt x="1317" y="16830"/>
                    <a:pt x="1796" y="17216"/>
                  </a:cubicBezTo>
                  <a:cubicBezTo>
                    <a:pt x="2835" y="18051"/>
                    <a:pt x="4032" y="18615"/>
                    <a:pt x="5455" y="18940"/>
                  </a:cubicBezTo>
                  <a:cubicBezTo>
                    <a:pt x="6609" y="19204"/>
                    <a:pt x="7732" y="19173"/>
                    <a:pt x="8988" y="18847"/>
                  </a:cubicBezTo>
                  <a:cubicBezTo>
                    <a:pt x="10285" y="18508"/>
                    <a:pt x="11614" y="17879"/>
                    <a:pt x="12864" y="17264"/>
                  </a:cubicBezTo>
                  <a:cubicBezTo>
                    <a:pt x="13448" y="16976"/>
                    <a:pt x="14016" y="16724"/>
                    <a:pt x="14565" y="16480"/>
                  </a:cubicBezTo>
                  <a:cubicBezTo>
                    <a:pt x="15628" y="16009"/>
                    <a:pt x="16546" y="15601"/>
                    <a:pt x="17236" y="15095"/>
                  </a:cubicBezTo>
                  <a:cubicBezTo>
                    <a:pt x="17877" y="14626"/>
                    <a:pt x="18261" y="14104"/>
                    <a:pt x="18482" y="13401"/>
                  </a:cubicBezTo>
                  <a:cubicBezTo>
                    <a:pt x="18857" y="12208"/>
                    <a:pt x="18944" y="10989"/>
                    <a:pt x="18742" y="9779"/>
                  </a:cubicBezTo>
                  <a:cubicBezTo>
                    <a:pt x="18546" y="8608"/>
                    <a:pt x="18089" y="7495"/>
                    <a:pt x="17384" y="6469"/>
                  </a:cubicBezTo>
                  <a:cubicBezTo>
                    <a:pt x="15962" y="4401"/>
                    <a:pt x="13682" y="2920"/>
                    <a:pt x="10966" y="2299"/>
                  </a:cubicBezTo>
                  <a:cubicBezTo>
                    <a:pt x="9508" y="1966"/>
                    <a:pt x="8214" y="1861"/>
                    <a:pt x="7011" y="1978"/>
                  </a:cubicBezTo>
                  <a:cubicBezTo>
                    <a:pt x="5830" y="2093"/>
                    <a:pt x="4689" y="2429"/>
                    <a:pt x="3523" y="3003"/>
                  </a:cubicBezTo>
                  <a:cubicBezTo>
                    <a:pt x="2712" y="3402"/>
                    <a:pt x="2386" y="3672"/>
                    <a:pt x="2175" y="3883"/>
                  </a:cubicBezTo>
                  <a:cubicBezTo>
                    <a:pt x="1874" y="4183"/>
                    <a:pt x="1609" y="4589"/>
                    <a:pt x="1242" y="5151"/>
                  </a:cubicBezTo>
                  <a:cubicBezTo>
                    <a:pt x="949" y="5601"/>
                    <a:pt x="588" y="6154"/>
                    <a:pt x="95" y="6823"/>
                  </a:cubicBezTo>
                  <a:lnTo>
                    <a:pt x="0" y="6950"/>
                  </a:lnTo>
                  <a:lnTo>
                    <a:pt x="0" y="3159"/>
                  </a:lnTo>
                  <a:lnTo>
                    <a:pt x="237" y="2857"/>
                  </a:lnTo>
                  <a:cubicBezTo>
                    <a:pt x="718" y="2313"/>
                    <a:pt x="1318" y="1857"/>
                    <a:pt x="2390" y="1329"/>
                  </a:cubicBezTo>
                  <a:cubicBezTo>
                    <a:pt x="4176" y="450"/>
                    <a:pt x="5965" y="12"/>
                    <a:pt x="7896" y="0"/>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grpSp>
      <p:sp>
        <p:nvSpPr>
          <p:cNvPr id="372" name="VOLUNTEERS"/>
          <p:cNvSpPr txBox="1">
            <a:spLocks noGrp="1"/>
          </p:cNvSpPr>
          <p:nvPr>
            <p:ph type="title"/>
          </p:nvPr>
        </p:nvSpPr>
        <p:spPr>
          <a:xfrm>
            <a:off x="1420318" y="1821839"/>
            <a:ext cx="4112769" cy="1384435"/>
          </a:xfrm>
          <a:prstGeom prst="rect">
            <a:avLst/>
          </a:prstGeom>
        </p:spPr>
        <p:txBody>
          <a:bodyPr lIns="45718" tIns="45718" rIns="45718" bIns="45718"/>
          <a:lstStyle>
            <a:lvl1pPr algn="l" defTabSz="914400">
              <a:lnSpc>
                <a:spcPct val="90000"/>
              </a:lnSpc>
              <a:defRPr sz="4500">
                <a:latin typeface="+mj-lt"/>
                <a:ea typeface="+mj-ea"/>
                <a:cs typeface="+mj-cs"/>
                <a:sym typeface="Helvetica"/>
              </a:defRPr>
            </a:lvl1pPr>
          </a:lstStyle>
          <a:p>
            <a:r>
              <a:rPr dirty="0"/>
              <a:t>VOLUNTEERS</a:t>
            </a:r>
          </a:p>
        </p:txBody>
      </p:sp>
      <p:sp>
        <p:nvSpPr>
          <p:cNvPr id="373" name="am pleased to report that the Scorpions continue to be supported by an amazing team of volunteers and so on behalf of the committee, coaches and all of the Scorpions I want to say a big thank you to all of our volunteers.…"/>
          <p:cNvSpPr txBox="1">
            <a:spLocks noGrp="1"/>
          </p:cNvSpPr>
          <p:nvPr>
            <p:ph type="body" sz="half" idx="1"/>
          </p:nvPr>
        </p:nvSpPr>
        <p:spPr>
          <a:xfrm>
            <a:off x="6619025" y="3269"/>
            <a:ext cx="6385450" cy="9862626"/>
          </a:xfrm>
          <a:prstGeom prst="rect">
            <a:avLst/>
          </a:prstGeom>
        </p:spPr>
        <p:txBody>
          <a:bodyPr lIns="45718" tIns="45718" rIns="45718" bIns="45718">
            <a:normAutofit/>
          </a:bodyPr>
          <a:lstStyle/>
          <a:p>
            <a:pPr marL="0" indent="0" defTabSz="914400">
              <a:lnSpc>
                <a:spcPct val="90000"/>
              </a:lnSpc>
              <a:spcBef>
                <a:spcPts val="600"/>
              </a:spcBef>
              <a:buSzPct val="100000"/>
              <a:buNone/>
              <a:defRPr sz="2000">
                <a:latin typeface="Calibri"/>
                <a:ea typeface="Calibri"/>
                <a:cs typeface="Calibri"/>
                <a:sym typeface="Calibri"/>
              </a:defRPr>
            </a:pPr>
            <a:r>
              <a:rPr sz="2000" dirty="0"/>
              <a:t>We are pleased to report that the Scorpions continue to be supported by an amazing team of volunteers and so on behalf of the committee, coaches and all of the Scorpions I want to say a big thank you to all of our volunteers. </a:t>
            </a:r>
            <a:endParaRPr sz="2000" dirty="0">
              <a:solidFill>
                <a:srgbClr val="BF5AF2"/>
              </a:solidFill>
            </a:endParaRPr>
          </a:p>
          <a:p>
            <a:pPr marL="0" indent="-228600" defTabSz="914400">
              <a:lnSpc>
                <a:spcPct val="90000"/>
              </a:lnSpc>
              <a:spcBef>
                <a:spcPts val="600"/>
              </a:spcBef>
              <a:buSzPct val="100000"/>
              <a:buFont typeface="Arial"/>
              <a:defRPr sz="1400">
                <a:solidFill>
                  <a:srgbClr val="BF5AF2"/>
                </a:solidFill>
                <a:latin typeface="Calibri"/>
                <a:ea typeface="Calibri"/>
                <a:cs typeface="Calibri"/>
                <a:sym typeface="Calibri"/>
              </a:defRPr>
            </a:pPr>
            <a:endParaRPr sz="2000" dirty="0">
              <a:solidFill>
                <a:srgbClr val="BF5AF2"/>
              </a:solidFill>
            </a:endParaRPr>
          </a:p>
          <a:p>
            <a:pPr marL="0" indent="0" defTabSz="914400">
              <a:lnSpc>
                <a:spcPct val="90000"/>
              </a:lnSpc>
              <a:spcBef>
                <a:spcPts val="600"/>
              </a:spcBef>
              <a:buSzPct val="100000"/>
              <a:buNone/>
              <a:defRPr sz="2000">
                <a:latin typeface="Calibri"/>
                <a:ea typeface="Calibri"/>
                <a:cs typeface="Calibri"/>
                <a:sym typeface="Calibri"/>
              </a:defRPr>
            </a:pPr>
            <a:r>
              <a:rPr sz="2000" dirty="0"/>
              <a:t>2021/22 has seen the number of active volunteers decrease slightly due to older Scorpions moving on and taking their parents with them. Over the course of lockdown, this hasn't caused us any problems, however now that we are back, and with the extra challenges we have in order to operate in a safe way, we need more people to step forward and offer to volunteer.</a:t>
            </a:r>
            <a:endParaRPr sz="2000" dirty="0">
              <a:solidFill>
                <a:srgbClr val="BF5AF2"/>
              </a:solidFill>
            </a:endParaRPr>
          </a:p>
          <a:p>
            <a:pPr marL="0" indent="-228600" defTabSz="914400">
              <a:lnSpc>
                <a:spcPct val="90000"/>
              </a:lnSpc>
              <a:spcBef>
                <a:spcPts val="600"/>
              </a:spcBef>
              <a:buSzPct val="100000"/>
              <a:buFont typeface="Arial"/>
              <a:defRPr sz="1400">
                <a:solidFill>
                  <a:srgbClr val="BF5AF2"/>
                </a:solidFill>
                <a:latin typeface="Calibri"/>
                <a:ea typeface="Calibri"/>
                <a:cs typeface="Calibri"/>
                <a:sym typeface="Calibri"/>
              </a:defRPr>
            </a:pPr>
            <a:endParaRPr sz="2000" dirty="0">
              <a:solidFill>
                <a:srgbClr val="BF5AF2"/>
              </a:solidFill>
            </a:endParaRPr>
          </a:p>
          <a:p>
            <a:pPr marL="0" indent="0" defTabSz="914400">
              <a:lnSpc>
                <a:spcPct val="90000"/>
              </a:lnSpc>
              <a:spcBef>
                <a:spcPts val="600"/>
              </a:spcBef>
              <a:buSzPct val="100000"/>
              <a:buNone/>
              <a:defRPr sz="2000">
                <a:latin typeface="Calibri"/>
                <a:ea typeface="Calibri"/>
                <a:cs typeface="Calibri"/>
                <a:sym typeface="Calibri"/>
              </a:defRPr>
            </a:pPr>
            <a:r>
              <a:rPr sz="2000" dirty="0"/>
              <a:t>Typical volunteer duties consist of controlling access to the circuit via the gate, marshalling, sign-on at races and time trials. If you would like to help, please feel free to talk to me (Ryan Cains - Volunteer Co-</a:t>
            </a:r>
            <a:r>
              <a:rPr sz="2000" dirty="0" err="1"/>
              <a:t>ordinator</a:t>
            </a:r>
            <a:r>
              <a:rPr sz="2000" dirty="0"/>
              <a:t> &amp; Coach). </a:t>
            </a:r>
            <a:endParaRPr sz="2000" dirty="0">
              <a:solidFill>
                <a:srgbClr val="BF5AF2"/>
              </a:solidFill>
            </a:endParaRPr>
          </a:p>
          <a:p>
            <a:pPr marL="0" indent="-228600" defTabSz="914400">
              <a:lnSpc>
                <a:spcPct val="90000"/>
              </a:lnSpc>
              <a:spcBef>
                <a:spcPts val="600"/>
              </a:spcBef>
              <a:buSzPct val="100000"/>
              <a:buFont typeface="Arial"/>
              <a:defRPr sz="1400">
                <a:solidFill>
                  <a:srgbClr val="BF5AF2"/>
                </a:solidFill>
                <a:latin typeface="Calibri"/>
                <a:ea typeface="Calibri"/>
                <a:cs typeface="Calibri"/>
                <a:sym typeface="Calibri"/>
              </a:defRPr>
            </a:pPr>
            <a:endParaRPr sz="2000" dirty="0">
              <a:solidFill>
                <a:srgbClr val="BF5AF2"/>
              </a:solidFill>
            </a:endParaRPr>
          </a:p>
          <a:p>
            <a:pPr marL="0" indent="0" algn="ctr" defTabSz="914400">
              <a:lnSpc>
                <a:spcPct val="90000"/>
              </a:lnSpc>
              <a:spcBef>
                <a:spcPts val="600"/>
              </a:spcBef>
              <a:buSzTx/>
              <a:buNone/>
              <a:defRPr sz="2400" b="1" i="1">
                <a:latin typeface="Calibri"/>
                <a:ea typeface="Calibri"/>
                <a:cs typeface="Calibri"/>
                <a:sym typeface="Calibri"/>
              </a:defRPr>
            </a:pPr>
            <a:r>
              <a:rPr sz="2000" dirty="0"/>
              <a:t>Without our Volunteers there is no </a:t>
            </a:r>
            <a:r>
              <a:rPr sz="2000" dirty="0">
                <a:solidFill>
                  <a:srgbClr val="66C7FF"/>
                </a:solidFill>
              </a:rPr>
              <a:t>Sulis</a:t>
            </a:r>
            <a:r>
              <a:rPr sz="2000" dirty="0">
                <a:solidFill>
                  <a:srgbClr val="FFC000"/>
                </a:solidFill>
              </a:rPr>
              <a:t> Scorpions</a:t>
            </a:r>
            <a:r>
              <a:rPr sz="2000" dirty="0"/>
              <a:t>! </a:t>
            </a:r>
          </a:p>
        </p:txBody>
      </p:sp>
      <p:pic>
        <p:nvPicPr>
          <p:cNvPr id="375" name="Picture 2" descr="Picture 2"/>
          <p:cNvPicPr>
            <a:picLocks noChangeAspect="1"/>
          </p:cNvPicPr>
          <p:nvPr/>
        </p:nvPicPr>
        <p:blipFill>
          <a:blip r:embed="rId2" cstate="email">
            <a:alphaModFix amt="31000"/>
            <a:extLst>
              <a:ext uri="{28A0092B-C50C-407E-A947-70E740481C1C}">
                <a14:useLocalDpi xmlns:a14="http://schemas.microsoft.com/office/drawing/2010/main"/>
              </a:ext>
            </a:extLst>
          </a:blip>
          <a:stretch>
            <a:fillRect/>
          </a:stretch>
        </p:blipFill>
        <p:spPr>
          <a:xfrm>
            <a:off x="5078863" y="7683211"/>
            <a:ext cx="1085852" cy="399863"/>
          </a:xfrm>
          <a:prstGeom prst="rect">
            <a:avLst/>
          </a:prstGeom>
          <a:ln w="12700" cap="flat">
            <a:noFill/>
            <a:miter lim="400000"/>
          </a:ln>
          <a:effectLst/>
        </p:spPr>
      </p:pic>
      <p:pic>
        <p:nvPicPr>
          <p:cNvPr id="3" name="Picture 2" descr="A picture containing sky, outdoor, grass, ground&#10;&#10;Description automatically generated">
            <a:extLst>
              <a:ext uri="{FF2B5EF4-FFF2-40B4-BE49-F238E27FC236}">
                <a16:creationId xmlns:a16="http://schemas.microsoft.com/office/drawing/2014/main" id="{EF654187-D862-37E1-6F11-31BF1B2E0D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18551"/>
            <a:ext cx="6502400" cy="487680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Double-click to edit"/>
          <p:cNvSpPr txBox="1">
            <a:spLocks noGrp="1"/>
          </p:cNvSpPr>
          <p:nvPr>
            <p:ph type="title"/>
          </p:nvPr>
        </p:nvSpPr>
        <p:spPr>
          <a:prstGeom prst="rect">
            <a:avLst/>
          </a:prstGeom>
        </p:spPr>
        <p:txBody>
          <a:bodyPr/>
          <a:lstStyle/>
          <a:p>
            <a:endParaRPr/>
          </a:p>
        </p:txBody>
      </p:sp>
      <p:sp>
        <p:nvSpPr>
          <p:cNvPr id="380" name="Double-click to edit"/>
          <p:cNvSpPr txBox="1">
            <a:spLocks noGrp="1"/>
          </p:cNvSpPr>
          <p:nvPr>
            <p:ph type="body" idx="1"/>
          </p:nvPr>
        </p:nvSpPr>
        <p:spPr>
          <a:prstGeom prst="rect">
            <a:avLst/>
          </a:prstGeom>
        </p:spPr>
        <p:txBody>
          <a:bodyPr/>
          <a:lstStyle/>
          <a:p>
            <a:endParaRPr/>
          </a:p>
        </p:txBody>
      </p:sp>
      <p:pic>
        <p:nvPicPr>
          <p:cNvPr id="381" name="Image" descr="Image"/>
          <p:cNvPicPr>
            <a:picLocks noChangeAspect="1"/>
          </p:cNvPicPr>
          <p:nvPr/>
        </p:nvPicPr>
        <p:blipFill>
          <a:blip r:embed="rId2"/>
          <a:stretch>
            <a:fillRect/>
          </a:stretch>
        </p:blipFill>
        <p:spPr>
          <a:xfrm>
            <a:off x="0" y="-48937"/>
            <a:ext cx="13070048" cy="9802537"/>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91"/>
          <p:cNvSpPr/>
          <p:nvPr/>
        </p:nvSpPr>
        <p:spPr>
          <a:xfrm>
            <a:off x="-326" y="0"/>
            <a:ext cx="6689674" cy="9753600"/>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6" name="Picture 192" descr="Picture 1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
        <p:nvSpPr>
          <p:cNvPr id="127" name="Title"/>
          <p:cNvSpPr txBox="1">
            <a:spLocks noGrp="1"/>
          </p:cNvSpPr>
          <p:nvPr>
            <p:ph type="title"/>
          </p:nvPr>
        </p:nvSpPr>
        <p:spPr>
          <a:xfrm>
            <a:off x="7283874" y="4237883"/>
            <a:ext cx="5126399" cy="1993173"/>
          </a:xfrm>
          <a:prstGeom prst="rect">
            <a:avLst/>
          </a:prstGeom>
        </p:spPr>
        <p:txBody>
          <a:bodyPr lIns="45718" tIns="45718" rIns="45718" bIns="45718" anchor="t"/>
          <a:lstStyle/>
          <a:p>
            <a:pPr defTabSz="914400">
              <a:lnSpc>
                <a:spcPct val="90000"/>
              </a:lnSpc>
              <a:defRPr sz="5500"/>
            </a:pPr>
            <a:r>
              <a:rPr lang="en-GB" dirty="0"/>
              <a:t>Constitutional Updates</a:t>
            </a:r>
            <a:endParaRPr dirty="0"/>
          </a:p>
        </p:txBody>
      </p:sp>
      <p:sp>
        <p:nvSpPr>
          <p:cNvPr id="128" name="Freeform 49"/>
          <p:cNvSpPr/>
          <p:nvPr/>
        </p:nvSpPr>
        <p:spPr>
          <a:xfrm>
            <a:off x="0" y="840013"/>
            <a:ext cx="5843292" cy="8927064"/>
          </a:xfrm>
          <a:custGeom>
            <a:avLst/>
            <a:gdLst/>
            <a:ahLst/>
            <a:cxnLst>
              <a:cxn ang="0">
                <a:pos x="wd2" y="hd2"/>
              </a:cxn>
              <a:cxn ang="5400000">
                <a:pos x="wd2" y="hd2"/>
              </a:cxn>
              <a:cxn ang="10800000">
                <a:pos x="wd2" y="hd2"/>
              </a:cxn>
              <a:cxn ang="16200000">
                <a:pos x="wd2" y="hd2"/>
              </a:cxn>
            </a:cxnLst>
            <a:rect l="0" t="0" r="r" b="b"/>
            <a:pathLst>
              <a:path w="21600" h="21600"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solidFill>
          <a:ln w="25400">
            <a:solidFill>
              <a:srgbClr val="7DD99B"/>
            </a:solidFill>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9" name="Picture 2" descr="Picture 2"/>
          <p:cNvPicPr>
            <a:picLocks noChangeAspect="1"/>
          </p:cNvPicPr>
          <p:nvPr/>
        </p:nvPicPr>
        <p:blipFill>
          <a:blip r:embed="rId3"/>
          <a:srcRect/>
          <a:stretch>
            <a:fillRect/>
          </a:stretch>
        </p:blipFill>
        <p:spPr>
          <a:xfrm>
            <a:off x="-2" y="1095163"/>
            <a:ext cx="5651898" cy="8671719"/>
          </a:xfrm>
          <a:custGeom>
            <a:avLst/>
            <a:gdLst/>
            <a:ahLst/>
            <a:cxnLst>
              <a:cxn ang="0">
                <a:pos x="wd2" y="hd2"/>
              </a:cxn>
              <a:cxn ang="5400000">
                <a:pos x="wd2" y="hd2"/>
              </a:cxn>
              <a:cxn ang="10800000">
                <a:pos x="wd2" y="hd2"/>
              </a:cxn>
              <a:cxn ang="16200000">
                <a:pos x="wd2" y="hd2"/>
              </a:cxn>
            </a:cxnLst>
            <a:rect l="0" t="0" r="r" b="b"/>
            <a:pathLst>
              <a:path w="21600" h="21600" extrusionOk="0">
                <a:moveTo>
                  <a:pt x="8879" y="0"/>
                </a:moveTo>
                <a:cubicBezTo>
                  <a:pt x="5805" y="0"/>
                  <a:pt x="2986" y="948"/>
                  <a:pt x="787" y="2525"/>
                </a:cubicBezTo>
                <a:lnTo>
                  <a:pt x="0" y="3147"/>
                </a:lnTo>
                <a:lnTo>
                  <a:pt x="0" y="18963"/>
                </a:lnTo>
                <a:lnTo>
                  <a:pt x="787" y="19585"/>
                </a:lnTo>
                <a:cubicBezTo>
                  <a:pt x="1730" y="20261"/>
                  <a:pt x="2787" y="20821"/>
                  <a:pt x="3928" y="21240"/>
                </a:cubicBezTo>
                <a:lnTo>
                  <a:pt x="5060" y="21600"/>
                </a:lnTo>
                <a:lnTo>
                  <a:pt x="12700" y="21600"/>
                </a:lnTo>
                <a:lnTo>
                  <a:pt x="13831" y="21240"/>
                </a:lnTo>
                <a:cubicBezTo>
                  <a:pt x="18397" y="19562"/>
                  <a:pt x="21600" y="15634"/>
                  <a:pt x="21600" y="11055"/>
                </a:cubicBezTo>
                <a:cubicBezTo>
                  <a:pt x="21600" y="4950"/>
                  <a:pt x="15905" y="0"/>
                  <a:pt x="8879" y="0"/>
                </a:cubicBezTo>
                <a:close/>
              </a:path>
            </a:pathLst>
          </a:custGeom>
          <a:ln w="12700">
            <a:miter lim="400000"/>
          </a:ln>
        </p:spPr>
      </p:pic>
      <p:pic>
        <p:nvPicPr>
          <p:cNvPr id="130" name="Picture 3" descr="Picture 3"/>
          <p:cNvPicPr>
            <a:picLocks noChangeAspect="1"/>
          </p:cNvPicPr>
          <p:nvPr/>
        </p:nvPicPr>
        <p:blipFill>
          <a:blip r:embed="rId4"/>
          <a:stretch>
            <a:fillRect/>
          </a:stretch>
        </p:blipFill>
        <p:spPr>
          <a:xfrm>
            <a:off x="952499" y="2590799"/>
            <a:ext cx="4081896" cy="1647084"/>
          </a:xfrm>
          <a:prstGeom prst="rect">
            <a:avLst/>
          </a:prstGeom>
          <a:ln w="12700">
            <a:miter lim="400000"/>
          </a:ln>
        </p:spPr>
      </p:pic>
      <p:sp>
        <p:nvSpPr>
          <p:cNvPr id="9" name="TextBox 8">
            <a:extLst>
              <a:ext uri="{FF2B5EF4-FFF2-40B4-BE49-F238E27FC236}">
                <a16:creationId xmlns:a16="http://schemas.microsoft.com/office/drawing/2014/main" id="{ED8550A9-EE18-9B66-7E30-B333B8AF144C}"/>
              </a:ext>
            </a:extLst>
          </p:cNvPr>
          <p:cNvSpPr txBox="1"/>
          <p:nvPr/>
        </p:nvSpPr>
        <p:spPr>
          <a:xfrm>
            <a:off x="6406815" y="6827103"/>
            <a:ext cx="6509084" cy="22928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228600" lvl="8" algn="l" defTabSz="914400">
              <a:lnSpc>
                <a:spcPct val="72000"/>
              </a:lnSpc>
              <a:spcBef>
                <a:spcPts val="600"/>
              </a:spcBef>
              <a:buSzPct val="100000"/>
              <a:defRPr sz="1800" b="1" i="1">
                <a:latin typeface="Calibri"/>
                <a:ea typeface="Calibri"/>
                <a:cs typeface="Calibri"/>
                <a:sym typeface="Calibri"/>
              </a:defRPr>
            </a:pPr>
            <a:r>
              <a:rPr lang="en-GB" sz="2800" dirty="0"/>
              <a:t>Post COVID minor changes</a:t>
            </a:r>
          </a:p>
          <a:p>
            <a:pPr marL="228600" lvl="8" algn="l" defTabSz="914400">
              <a:lnSpc>
                <a:spcPct val="72000"/>
              </a:lnSpc>
              <a:spcBef>
                <a:spcPts val="600"/>
              </a:spcBef>
              <a:buSzPct val="100000"/>
              <a:defRPr sz="1800" b="1" i="1">
                <a:latin typeface="Calibri"/>
                <a:ea typeface="Calibri"/>
                <a:cs typeface="Calibri"/>
                <a:sym typeface="Calibri"/>
              </a:defRPr>
            </a:pPr>
            <a:endParaRPr lang="en-GB" sz="2800" dirty="0"/>
          </a:p>
          <a:p>
            <a:pPr marL="228600" lvl="8" algn="l" defTabSz="914400">
              <a:lnSpc>
                <a:spcPct val="72000"/>
              </a:lnSpc>
              <a:spcBef>
                <a:spcPts val="600"/>
              </a:spcBef>
              <a:buSzPct val="100000"/>
              <a:defRPr sz="1800" b="1" i="1">
                <a:latin typeface="Calibri"/>
                <a:ea typeface="Calibri"/>
                <a:cs typeface="Calibri"/>
                <a:sym typeface="Calibri"/>
              </a:defRPr>
            </a:pPr>
            <a:r>
              <a:rPr lang="en-GB" sz="2800" b="0" dirty="0"/>
              <a:t>Changes to the constitution require the votes of two thirds of the voting members.</a:t>
            </a:r>
            <a:endParaRPr lang="en-GB" sz="2800" dirty="0">
              <a:latin typeface="Arial"/>
              <a:ea typeface="Arial"/>
              <a:cs typeface="Arial"/>
              <a:sym typeface="Arial"/>
            </a:endParaRPr>
          </a:p>
        </p:txBody>
      </p:sp>
    </p:spTree>
    <p:extLst>
      <p:ext uri="{BB962C8B-B14F-4D97-AF65-F5344CB8AC3E}">
        <p14:creationId xmlns:p14="http://schemas.microsoft.com/office/powerpoint/2010/main" val="7942894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Rectangle 9"/>
          <p:cNvSpPr/>
          <p:nvPr/>
        </p:nvSpPr>
        <p:spPr>
          <a:xfrm>
            <a:off x="-1" y="0"/>
            <a:ext cx="13004476" cy="9753600"/>
          </a:xfrm>
          <a:prstGeom prst="rect">
            <a:avLst/>
          </a:prstGeom>
          <a:solidFill>
            <a:srgbClr val="FFFFFF"/>
          </a:solidFill>
          <a:ln w="12700">
            <a:miter lim="400000"/>
          </a:ln>
        </p:spPr>
        <p:txBody>
          <a:bodyPr lIns="50800" tIns="50800" rIns="50800" bIns="50800" anchor="ctr"/>
          <a:lstStyle/>
          <a:p>
            <a:pPr>
              <a:defRPr>
                <a:solidFill>
                  <a:srgbClr val="FFFFFF"/>
                </a:solidFill>
              </a:defRPr>
            </a:pPr>
            <a:endParaRPr/>
          </a:p>
        </p:txBody>
      </p:sp>
      <p:pic>
        <p:nvPicPr>
          <p:cNvPr id="384" name="Picture 4" descr="Picture 4"/>
          <p:cNvPicPr>
            <a:picLocks noChangeAspect="1"/>
          </p:cNvPicPr>
          <p:nvPr/>
        </p:nvPicPr>
        <p:blipFill>
          <a:blip r:embed="rId2"/>
          <a:stretch>
            <a:fillRect/>
          </a:stretch>
        </p:blipFill>
        <p:spPr>
          <a:xfrm rot="5400000">
            <a:off x="5787410" y="2011158"/>
            <a:ext cx="8494296" cy="5939833"/>
          </a:xfrm>
          <a:prstGeom prst="rect">
            <a:avLst/>
          </a:prstGeom>
          <a:ln w="12700">
            <a:miter lim="400000"/>
          </a:ln>
        </p:spPr>
      </p:pic>
      <p:grpSp>
        <p:nvGrpSpPr>
          <p:cNvPr id="390" name="Group 11"/>
          <p:cNvGrpSpPr/>
          <p:nvPr/>
        </p:nvGrpSpPr>
        <p:grpSpPr>
          <a:xfrm>
            <a:off x="5951534" y="-1"/>
            <a:ext cx="7091804" cy="9753604"/>
            <a:chOff x="0" y="0"/>
            <a:chExt cx="7091803" cy="9753602"/>
          </a:xfrm>
        </p:grpSpPr>
        <p:sp>
          <p:nvSpPr>
            <p:cNvPr id="385" name="Freeform: Shape 12"/>
            <p:cNvSpPr/>
            <p:nvPr/>
          </p:nvSpPr>
          <p:spPr>
            <a:xfrm>
              <a:off x="173749" y="-1"/>
              <a:ext cx="6918055" cy="9753604"/>
            </a:xfrm>
            <a:custGeom>
              <a:avLst/>
              <a:gdLst/>
              <a:ahLst/>
              <a:cxnLst>
                <a:cxn ang="0">
                  <a:pos x="wd2" y="hd2"/>
                </a:cxn>
                <a:cxn ang="5400000">
                  <a:pos x="wd2" y="hd2"/>
                </a:cxn>
                <a:cxn ang="10800000">
                  <a:pos x="wd2" y="hd2"/>
                </a:cxn>
                <a:cxn ang="16200000">
                  <a:pos x="wd2" y="hd2"/>
                </a:cxn>
              </a:cxnLst>
              <a:rect l="0" t="0" r="r" b="b"/>
              <a:pathLst>
                <a:path w="21600" h="21600" extrusionOk="0">
                  <a:moveTo>
                    <a:pt x="5957" y="0"/>
                  </a:moveTo>
                  <a:lnTo>
                    <a:pt x="8427" y="0"/>
                  </a:lnTo>
                  <a:lnTo>
                    <a:pt x="8143" y="131"/>
                  </a:lnTo>
                  <a:cubicBezTo>
                    <a:pt x="7052" y="681"/>
                    <a:pt x="6028" y="1343"/>
                    <a:pt x="5101" y="2102"/>
                  </a:cubicBezTo>
                  <a:cubicBezTo>
                    <a:pt x="4485" y="2610"/>
                    <a:pt x="3915" y="3165"/>
                    <a:pt x="3403" y="3760"/>
                  </a:cubicBezTo>
                  <a:cubicBezTo>
                    <a:pt x="2891" y="4354"/>
                    <a:pt x="2439" y="4992"/>
                    <a:pt x="2061" y="5664"/>
                  </a:cubicBezTo>
                  <a:cubicBezTo>
                    <a:pt x="1683" y="6335"/>
                    <a:pt x="1368" y="7038"/>
                    <a:pt x="1150" y="7768"/>
                  </a:cubicBezTo>
                  <a:cubicBezTo>
                    <a:pt x="932" y="8496"/>
                    <a:pt x="818" y="9254"/>
                    <a:pt x="819" y="10011"/>
                  </a:cubicBezTo>
                  <a:cubicBezTo>
                    <a:pt x="823" y="10383"/>
                    <a:pt x="864" y="10753"/>
                    <a:pt x="959" y="11110"/>
                  </a:cubicBezTo>
                  <a:cubicBezTo>
                    <a:pt x="1052" y="11467"/>
                    <a:pt x="1197" y="11808"/>
                    <a:pt x="1371" y="12137"/>
                  </a:cubicBezTo>
                  <a:cubicBezTo>
                    <a:pt x="1459" y="12301"/>
                    <a:pt x="1557" y="12462"/>
                    <a:pt x="1660" y="12621"/>
                  </a:cubicBezTo>
                  <a:cubicBezTo>
                    <a:pt x="1764" y="12779"/>
                    <a:pt x="1875" y="12935"/>
                    <a:pt x="1990" y="13089"/>
                  </a:cubicBezTo>
                  <a:cubicBezTo>
                    <a:pt x="2225" y="13396"/>
                    <a:pt x="2485" y="13695"/>
                    <a:pt x="2754" y="13994"/>
                  </a:cubicBezTo>
                  <a:cubicBezTo>
                    <a:pt x="3024" y="14294"/>
                    <a:pt x="3305" y="14594"/>
                    <a:pt x="3581" y="14906"/>
                  </a:cubicBezTo>
                  <a:cubicBezTo>
                    <a:pt x="3720" y="15061"/>
                    <a:pt x="3856" y="15220"/>
                    <a:pt x="3993" y="15382"/>
                  </a:cubicBezTo>
                  <a:lnTo>
                    <a:pt x="4190" y="15615"/>
                  </a:lnTo>
                  <a:cubicBezTo>
                    <a:pt x="4255" y="15690"/>
                    <a:pt x="4317" y="15766"/>
                    <a:pt x="4384" y="15839"/>
                  </a:cubicBezTo>
                  <a:cubicBezTo>
                    <a:pt x="4906" y="16431"/>
                    <a:pt x="5472" y="16975"/>
                    <a:pt x="6047" y="17492"/>
                  </a:cubicBezTo>
                  <a:cubicBezTo>
                    <a:pt x="6336" y="17749"/>
                    <a:pt x="6630" y="17997"/>
                    <a:pt x="6931" y="18235"/>
                  </a:cubicBezTo>
                  <a:cubicBezTo>
                    <a:pt x="7232" y="18473"/>
                    <a:pt x="7539" y="18704"/>
                    <a:pt x="7857" y="18921"/>
                  </a:cubicBezTo>
                  <a:cubicBezTo>
                    <a:pt x="8491" y="19355"/>
                    <a:pt x="9175" y="19743"/>
                    <a:pt x="9926" y="20005"/>
                  </a:cubicBezTo>
                  <a:cubicBezTo>
                    <a:pt x="10300" y="20136"/>
                    <a:pt x="10688" y="20236"/>
                    <a:pt x="11083" y="20311"/>
                  </a:cubicBezTo>
                  <a:cubicBezTo>
                    <a:pt x="11182" y="20329"/>
                    <a:pt x="11280" y="20350"/>
                    <a:pt x="11380" y="20365"/>
                  </a:cubicBezTo>
                  <a:lnTo>
                    <a:pt x="11679" y="20410"/>
                  </a:lnTo>
                  <a:cubicBezTo>
                    <a:pt x="11879" y="20435"/>
                    <a:pt x="12080" y="20460"/>
                    <a:pt x="12283" y="20475"/>
                  </a:cubicBezTo>
                  <a:cubicBezTo>
                    <a:pt x="12384" y="20484"/>
                    <a:pt x="12485" y="20492"/>
                    <a:pt x="12586" y="20496"/>
                  </a:cubicBezTo>
                  <a:cubicBezTo>
                    <a:pt x="12688" y="20501"/>
                    <a:pt x="12789" y="20508"/>
                    <a:pt x="12891" y="20511"/>
                  </a:cubicBezTo>
                  <a:lnTo>
                    <a:pt x="13197" y="20517"/>
                  </a:lnTo>
                  <a:cubicBezTo>
                    <a:pt x="13298" y="20520"/>
                    <a:pt x="13401" y="20516"/>
                    <a:pt x="13503" y="20516"/>
                  </a:cubicBezTo>
                  <a:lnTo>
                    <a:pt x="13656" y="20515"/>
                  </a:lnTo>
                  <a:cubicBezTo>
                    <a:pt x="13706" y="20513"/>
                    <a:pt x="13755" y="20510"/>
                    <a:pt x="13804" y="20509"/>
                  </a:cubicBezTo>
                  <a:cubicBezTo>
                    <a:pt x="13853" y="20506"/>
                    <a:pt x="13902" y="20505"/>
                    <a:pt x="13951" y="20502"/>
                  </a:cubicBezTo>
                  <a:lnTo>
                    <a:pt x="14098" y="20491"/>
                  </a:lnTo>
                  <a:cubicBezTo>
                    <a:pt x="14294" y="20477"/>
                    <a:pt x="14488" y="20453"/>
                    <a:pt x="14680" y="20425"/>
                  </a:cubicBezTo>
                  <a:cubicBezTo>
                    <a:pt x="15451" y="20309"/>
                    <a:pt x="16192" y="20082"/>
                    <a:pt x="16898" y="19763"/>
                  </a:cubicBezTo>
                  <a:cubicBezTo>
                    <a:pt x="17606" y="19448"/>
                    <a:pt x="18280" y="19045"/>
                    <a:pt x="18946" y="18602"/>
                  </a:cubicBezTo>
                  <a:cubicBezTo>
                    <a:pt x="19113" y="18492"/>
                    <a:pt x="19278" y="18377"/>
                    <a:pt x="19443" y="18261"/>
                  </a:cubicBezTo>
                  <a:cubicBezTo>
                    <a:pt x="19609" y="18146"/>
                    <a:pt x="19774" y="18028"/>
                    <a:pt x="19940" y="17909"/>
                  </a:cubicBezTo>
                  <a:lnTo>
                    <a:pt x="20946" y="17177"/>
                  </a:lnTo>
                  <a:lnTo>
                    <a:pt x="21600" y="16720"/>
                  </a:lnTo>
                  <a:lnTo>
                    <a:pt x="21600" y="19154"/>
                  </a:lnTo>
                  <a:lnTo>
                    <a:pt x="21203" y="19422"/>
                  </a:lnTo>
                  <a:cubicBezTo>
                    <a:pt x="21024" y="19540"/>
                    <a:pt x="20843" y="19658"/>
                    <a:pt x="20659" y="19775"/>
                  </a:cubicBezTo>
                  <a:cubicBezTo>
                    <a:pt x="20474" y="19890"/>
                    <a:pt x="20288" y="20005"/>
                    <a:pt x="20098" y="20118"/>
                  </a:cubicBezTo>
                  <a:cubicBezTo>
                    <a:pt x="19718" y="20343"/>
                    <a:pt x="19327" y="20562"/>
                    <a:pt x="18920" y="20762"/>
                  </a:cubicBezTo>
                  <a:cubicBezTo>
                    <a:pt x="18512" y="20962"/>
                    <a:pt x="18091" y="21149"/>
                    <a:pt x="17653" y="21309"/>
                  </a:cubicBezTo>
                  <a:cubicBezTo>
                    <a:pt x="17435" y="21390"/>
                    <a:pt x="17212" y="21465"/>
                    <a:pt x="16987" y="21532"/>
                  </a:cubicBezTo>
                  <a:lnTo>
                    <a:pt x="16730" y="21600"/>
                  </a:lnTo>
                  <a:lnTo>
                    <a:pt x="10515" y="21600"/>
                  </a:lnTo>
                  <a:lnTo>
                    <a:pt x="10082" y="21498"/>
                  </a:lnTo>
                  <a:cubicBezTo>
                    <a:pt x="9859" y="21441"/>
                    <a:pt x="9637" y="21379"/>
                    <a:pt x="9417" y="21314"/>
                  </a:cubicBezTo>
                  <a:cubicBezTo>
                    <a:pt x="8535" y="21050"/>
                    <a:pt x="7664" y="20722"/>
                    <a:pt x="6858" y="20284"/>
                  </a:cubicBezTo>
                  <a:cubicBezTo>
                    <a:pt x="6051" y="19847"/>
                    <a:pt x="5330" y="19294"/>
                    <a:pt x="4701" y="18681"/>
                  </a:cubicBezTo>
                  <a:cubicBezTo>
                    <a:pt x="4385" y="18375"/>
                    <a:pt x="4097" y="18049"/>
                    <a:pt x="3827" y="17716"/>
                  </a:cubicBezTo>
                  <a:cubicBezTo>
                    <a:pt x="3558" y="17381"/>
                    <a:pt x="3302" y="17042"/>
                    <a:pt x="3063" y="16695"/>
                  </a:cubicBezTo>
                  <a:cubicBezTo>
                    <a:pt x="3002" y="16609"/>
                    <a:pt x="2944" y="16521"/>
                    <a:pt x="2885" y="16434"/>
                  </a:cubicBezTo>
                  <a:lnTo>
                    <a:pt x="2714" y="16182"/>
                  </a:lnTo>
                  <a:cubicBezTo>
                    <a:pt x="2605" y="16019"/>
                    <a:pt x="2492" y="15857"/>
                    <a:pt x="2378" y="15693"/>
                  </a:cubicBezTo>
                  <a:lnTo>
                    <a:pt x="1681" y="14693"/>
                  </a:lnTo>
                  <a:cubicBezTo>
                    <a:pt x="1447" y="14353"/>
                    <a:pt x="1217" y="14002"/>
                    <a:pt x="1001" y="13636"/>
                  </a:cubicBezTo>
                  <a:cubicBezTo>
                    <a:pt x="893" y="13454"/>
                    <a:pt x="789" y="13267"/>
                    <a:pt x="694" y="13076"/>
                  </a:cubicBezTo>
                  <a:cubicBezTo>
                    <a:pt x="600" y="12885"/>
                    <a:pt x="512" y="12689"/>
                    <a:pt x="434" y="12490"/>
                  </a:cubicBezTo>
                  <a:cubicBezTo>
                    <a:pt x="357" y="12290"/>
                    <a:pt x="290" y="12088"/>
                    <a:pt x="234" y="11882"/>
                  </a:cubicBezTo>
                  <a:cubicBezTo>
                    <a:pt x="208" y="11779"/>
                    <a:pt x="181" y="11676"/>
                    <a:pt x="160" y="11572"/>
                  </a:cubicBezTo>
                  <a:lnTo>
                    <a:pt x="127" y="11416"/>
                  </a:lnTo>
                  <a:lnTo>
                    <a:pt x="100" y="11260"/>
                  </a:lnTo>
                  <a:cubicBezTo>
                    <a:pt x="30" y="10844"/>
                    <a:pt x="0" y="10426"/>
                    <a:pt x="0" y="10011"/>
                  </a:cubicBezTo>
                  <a:cubicBezTo>
                    <a:pt x="3" y="9195"/>
                    <a:pt x="96" y="8379"/>
                    <a:pt x="279" y="7577"/>
                  </a:cubicBezTo>
                  <a:cubicBezTo>
                    <a:pt x="462" y="6776"/>
                    <a:pt x="741" y="5991"/>
                    <a:pt x="1118" y="5245"/>
                  </a:cubicBezTo>
                  <a:cubicBezTo>
                    <a:pt x="1874" y="3755"/>
                    <a:pt x="2971" y="2421"/>
                    <a:pt x="4262" y="1285"/>
                  </a:cubicBezTo>
                  <a:cubicBezTo>
                    <a:pt x="4585" y="1001"/>
                    <a:pt x="4922" y="729"/>
                    <a:pt x="5270" y="47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6" name="Freeform: Shape 13"/>
            <p:cNvSpPr/>
            <p:nvPr/>
          </p:nvSpPr>
          <p:spPr>
            <a:xfrm>
              <a:off x="181941" y="-1"/>
              <a:ext cx="6909863" cy="9753604"/>
            </a:xfrm>
            <a:custGeom>
              <a:avLst/>
              <a:gdLst/>
              <a:ahLst/>
              <a:cxnLst>
                <a:cxn ang="0">
                  <a:pos x="wd2" y="hd2"/>
                </a:cxn>
                <a:cxn ang="5400000">
                  <a:pos x="wd2" y="hd2"/>
                </a:cxn>
                <a:cxn ang="10800000">
                  <a:pos x="wd2" y="hd2"/>
                </a:cxn>
                <a:cxn ang="16200000">
                  <a:pos x="wd2" y="hd2"/>
                </a:cxn>
              </a:cxnLst>
              <a:rect l="0" t="0" r="r" b="b"/>
              <a:pathLst>
                <a:path w="21600" h="21600" extrusionOk="0">
                  <a:moveTo>
                    <a:pt x="19536" y="0"/>
                  </a:moveTo>
                  <a:lnTo>
                    <a:pt x="21600" y="0"/>
                  </a:lnTo>
                  <a:lnTo>
                    <a:pt x="21600" y="1014"/>
                  </a:lnTo>
                  <a:lnTo>
                    <a:pt x="21016" y="650"/>
                  </a:lnTo>
                  <a:cubicBezTo>
                    <a:pt x="20740" y="497"/>
                    <a:pt x="20454" y="358"/>
                    <a:pt x="20159" y="234"/>
                  </a:cubicBezTo>
                  <a:cubicBezTo>
                    <a:pt x="20002" y="168"/>
                    <a:pt x="19842" y="106"/>
                    <a:pt x="19680" y="47"/>
                  </a:cubicBezTo>
                  <a:close/>
                  <a:moveTo>
                    <a:pt x="6316" y="0"/>
                  </a:moveTo>
                  <a:lnTo>
                    <a:pt x="11959" y="0"/>
                  </a:lnTo>
                  <a:lnTo>
                    <a:pt x="11628" y="94"/>
                  </a:lnTo>
                  <a:cubicBezTo>
                    <a:pt x="11424" y="156"/>
                    <a:pt x="11219" y="223"/>
                    <a:pt x="11015" y="295"/>
                  </a:cubicBezTo>
                  <a:cubicBezTo>
                    <a:pt x="9426" y="850"/>
                    <a:pt x="7914" y="1668"/>
                    <a:pt x="6640" y="2659"/>
                  </a:cubicBezTo>
                  <a:cubicBezTo>
                    <a:pt x="5345" y="3667"/>
                    <a:pt x="4327" y="4814"/>
                    <a:pt x="3614" y="6068"/>
                  </a:cubicBezTo>
                  <a:cubicBezTo>
                    <a:pt x="2887" y="7349"/>
                    <a:pt x="2517" y="8684"/>
                    <a:pt x="2517" y="10035"/>
                  </a:cubicBezTo>
                  <a:cubicBezTo>
                    <a:pt x="2517" y="11396"/>
                    <a:pt x="3107" y="12191"/>
                    <a:pt x="4333" y="13719"/>
                  </a:cubicBezTo>
                  <a:cubicBezTo>
                    <a:pt x="4629" y="14087"/>
                    <a:pt x="4935" y="14469"/>
                    <a:pt x="5248" y="14888"/>
                  </a:cubicBezTo>
                  <a:cubicBezTo>
                    <a:pt x="7640" y="18092"/>
                    <a:pt x="10208" y="19458"/>
                    <a:pt x="13834" y="19458"/>
                  </a:cubicBezTo>
                  <a:cubicBezTo>
                    <a:pt x="16214" y="19458"/>
                    <a:pt x="17960" y="18345"/>
                    <a:pt x="20352" y="16647"/>
                  </a:cubicBezTo>
                  <a:cubicBezTo>
                    <a:pt x="20620" y="16457"/>
                    <a:pt x="20887" y="16269"/>
                    <a:pt x="21146" y="16088"/>
                  </a:cubicBezTo>
                  <a:lnTo>
                    <a:pt x="21600" y="15767"/>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7" name="Freeform: Shape 14"/>
            <p:cNvSpPr/>
            <p:nvPr/>
          </p:nvSpPr>
          <p:spPr>
            <a:xfrm>
              <a:off x="181940" y="-1"/>
              <a:ext cx="6909864" cy="9753604"/>
            </a:xfrm>
            <a:custGeom>
              <a:avLst/>
              <a:gdLst/>
              <a:ahLst/>
              <a:cxnLst>
                <a:cxn ang="0">
                  <a:pos x="wd2" y="hd2"/>
                </a:cxn>
                <a:cxn ang="5400000">
                  <a:pos x="wd2" y="hd2"/>
                </a:cxn>
                <a:cxn ang="10800000">
                  <a:pos x="wd2" y="hd2"/>
                </a:cxn>
                <a:cxn ang="16200000">
                  <a:pos x="wd2" y="hd2"/>
                </a:cxn>
              </a:cxnLst>
              <a:rect l="0" t="0" r="r" b="b"/>
              <a:pathLst>
                <a:path w="21600" h="21600" extrusionOk="0">
                  <a:moveTo>
                    <a:pt x="17547" y="0"/>
                  </a:moveTo>
                  <a:lnTo>
                    <a:pt x="21600" y="0"/>
                  </a:lnTo>
                  <a:lnTo>
                    <a:pt x="21600" y="1583"/>
                  </a:lnTo>
                  <a:lnTo>
                    <a:pt x="21510" y="1512"/>
                  </a:lnTo>
                  <a:cubicBezTo>
                    <a:pt x="21025" y="1172"/>
                    <a:pt x="20503" y="883"/>
                    <a:pt x="19947" y="649"/>
                  </a:cubicBezTo>
                  <a:cubicBezTo>
                    <a:pt x="19352" y="398"/>
                    <a:pt x="18717" y="208"/>
                    <a:pt x="18047" y="82"/>
                  </a:cubicBezTo>
                  <a:close/>
                  <a:moveTo>
                    <a:pt x="6316" y="0"/>
                  </a:moveTo>
                  <a:lnTo>
                    <a:pt x="14266" y="0"/>
                  </a:lnTo>
                  <a:lnTo>
                    <a:pt x="14166" y="11"/>
                  </a:lnTo>
                  <a:cubicBezTo>
                    <a:pt x="13171" y="143"/>
                    <a:pt x="12166" y="382"/>
                    <a:pt x="11195" y="721"/>
                  </a:cubicBezTo>
                  <a:cubicBezTo>
                    <a:pt x="9660" y="1258"/>
                    <a:pt x="8198" y="2048"/>
                    <a:pt x="6968" y="3006"/>
                  </a:cubicBezTo>
                  <a:cubicBezTo>
                    <a:pt x="5739" y="3962"/>
                    <a:pt x="4734" y="5093"/>
                    <a:pt x="4061" y="6277"/>
                  </a:cubicBezTo>
                  <a:cubicBezTo>
                    <a:pt x="3370" y="7493"/>
                    <a:pt x="3020" y="8757"/>
                    <a:pt x="3020" y="10035"/>
                  </a:cubicBezTo>
                  <a:cubicBezTo>
                    <a:pt x="3020" y="11256"/>
                    <a:pt x="3547" y="11964"/>
                    <a:pt x="4739" y="13449"/>
                  </a:cubicBezTo>
                  <a:cubicBezTo>
                    <a:pt x="5038" y="13821"/>
                    <a:pt x="5346" y="14206"/>
                    <a:pt x="5664" y="14631"/>
                  </a:cubicBezTo>
                  <a:cubicBezTo>
                    <a:pt x="6789" y="16138"/>
                    <a:pt x="7943" y="17209"/>
                    <a:pt x="9194" y="17905"/>
                  </a:cubicBezTo>
                  <a:cubicBezTo>
                    <a:pt x="10519" y="18643"/>
                    <a:pt x="12037" y="19001"/>
                    <a:pt x="13834" y="19001"/>
                  </a:cubicBezTo>
                  <a:cubicBezTo>
                    <a:pt x="14854" y="19001"/>
                    <a:pt x="15802" y="18779"/>
                    <a:pt x="16819" y="18303"/>
                  </a:cubicBezTo>
                  <a:cubicBezTo>
                    <a:pt x="17862" y="17814"/>
                    <a:pt x="18896" y="17100"/>
                    <a:pt x="20042" y="16287"/>
                  </a:cubicBezTo>
                  <a:cubicBezTo>
                    <a:pt x="20311" y="16096"/>
                    <a:pt x="20578" y="15908"/>
                    <a:pt x="20838" y="15727"/>
                  </a:cubicBezTo>
                  <a:lnTo>
                    <a:pt x="21600" y="15188"/>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8" name="Freeform: Shape 15"/>
            <p:cNvSpPr/>
            <p:nvPr/>
          </p:nvSpPr>
          <p:spPr>
            <a:xfrm>
              <a:off x="-1" y="-1"/>
              <a:ext cx="7091805" cy="9753604"/>
            </a:xfrm>
            <a:custGeom>
              <a:avLst/>
              <a:gdLst/>
              <a:ahLst/>
              <a:cxnLst>
                <a:cxn ang="0">
                  <a:pos x="wd2" y="hd2"/>
                </a:cxn>
                <a:cxn ang="5400000">
                  <a:pos x="wd2" y="hd2"/>
                </a:cxn>
                <a:cxn ang="10800000">
                  <a:pos x="wd2" y="hd2"/>
                </a:cxn>
                <a:cxn ang="16200000">
                  <a:pos x="wd2" y="hd2"/>
                </a:cxn>
              </a:cxnLst>
              <a:rect l="0" t="0" r="r" b="b"/>
              <a:pathLst>
                <a:path w="21600" h="21600" extrusionOk="0">
                  <a:moveTo>
                    <a:pt x="4197" y="0"/>
                  </a:moveTo>
                  <a:lnTo>
                    <a:pt x="7299" y="0"/>
                  </a:lnTo>
                  <a:lnTo>
                    <a:pt x="7081" y="132"/>
                  </a:lnTo>
                  <a:cubicBezTo>
                    <a:pt x="6937" y="227"/>
                    <a:pt x="6748" y="352"/>
                    <a:pt x="6561" y="486"/>
                  </a:cubicBezTo>
                  <a:lnTo>
                    <a:pt x="6559" y="488"/>
                  </a:lnTo>
                  <a:cubicBezTo>
                    <a:pt x="6487" y="538"/>
                    <a:pt x="6415" y="590"/>
                    <a:pt x="6345" y="641"/>
                  </a:cubicBezTo>
                  <a:lnTo>
                    <a:pt x="6302" y="672"/>
                  </a:lnTo>
                  <a:cubicBezTo>
                    <a:pt x="6212" y="737"/>
                    <a:pt x="6125" y="802"/>
                    <a:pt x="6052" y="858"/>
                  </a:cubicBezTo>
                  <a:cubicBezTo>
                    <a:pt x="5689" y="1135"/>
                    <a:pt x="5371" y="1396"/>
                    <a:pt x="5079" y="1655"/>
                  </a:cubicBezTo>
                  <a:cubicBezTo>
                    <a:pt x="4442" y="2214"/>
                    <a:pt x="3859" y="2821"/>
                    <a:pt x="3345" y="3459"/>
                  </a:cubicBezTo>
                  <a:cubicBezTo>
                    <a:pt x="3078" y="3789"/>
                    <a:pt x="2830" y="4127"/>
                    <a:pt x="2607" y="4462"/>
                  </a:cubicBezTo>
                  <a:cubicBezTo>
                    <a:pt x="2356" y="4847"/>
                    <a:pt x="2151" y="5197"/>
                    <a:pt x="1978" y="5534"/>
                  </a:cubicBezTo>
                  <a:lnTo>
                    <a:pt x="1978" y="5535"/>
                  </a:lnTo>
                  <a:lnTo>
                    <a:pt x="1977" y="5536"/>
                  </a:lnTo>
                  <a:cubicBezTo>
                    <a:pt x="1926" y="5632"/>
                    <a:pt x="1879" y="5729"/>
                    <a:pt x="1840" y="5812"/>
                  </a:cubicBezTo>
                  <a:lnTo>
                    <a:pt x="1772" y="5951"/>
                  </a:lnTo>
                  <a:lnTo>
                    <a:pt x="1708" y="6091"/>
                  </a:lnTo>
                  <a:lnTo>
                    <a:pt x="1698" y="6113"/>
                  </a:lnTo>
                  <a:cubicBezTo>
                    <a:pt x="1659" y="6202"/>
                    <a:pt x="1621" y="6287"/>
                    <a:pt x="1586" y="6373"/>
                  </a:cubicBezTo>
                  <a:cubicBezTo>
                    <a:pt x="1572" y="6408"/>
                    <a:pt x="1558" y="6444"/>
                    <a:pt x="1543" y="6479"/>
                  </a:cubicBezTo>
                  <a:cubicBezTo>
                    <a:pt x="1517" y="6541"/>
                    <a:pt x="1493" y="6600"/>
                    <a:pt x="1472" y="6660"/>
                  </a:cubicBezTo>
                  <a:lnTo>
                    <a:pt x="1471" y="6661"/>
                  </a:lnTo>
                  <a:lnTo>
                    <a:pt x="1470" y="6663"/>
                  </a:lnTo>
                  <a:cubicBezTo>
                    <a:pt x="1319" y="7054"/>
                    <a:pt x="1193" y="7449"/>
                    <a:pt x="1097" y="7837"/>
                  </a:cubicBezTo>
                  <a:cubicBezTo>
                    <a:pt x="896" y="8637"/>
                    <a:pt x="794" y="9456"/>
                    <a:pt x="795" y="10271"/>
                  </a:cubicBezTo>
                  <a:cubicBezTo>
                    <a:pt x="798" y="10683"/>
                    <a:pt x="840" y="11088"/>
                    <a:pt x="921" y="11471"/>
                  </a:cubicBezTo>
                  <a:cubicBezTo>
                    <a:pt x="1010" y="11876"/>
                    <a:pt x="1139" y="12262"/>
                    <a:pt x="1304" y="12618"/>
                  </a:cubicBezTo>
                  <a:lnTo>
                    <a:pt x="1304" y="12619"/>
                  </a:lnTo>
                  <a:lnTo>
                    <a:pt x="1305" y="12621"/>
                  </a:lnTo>
                  <a:cubicBezTo>
                    <a:pt x="1333" y="12685"/>
                    <a:pt x="1365" y="12748"/>
                    <a:pt x="1398" y="12815"/>
                  </a:cubicBezTo>
                  <a:cubicBezTo>
                    <a:pt x="1411" y="12841"/>
                    <a:pt x="1424" y="12867"/>
                    <a:pt x="1437" y="12894"/>
                  </a:cubicBezTo>
                  <a:cubicBezTo>
                    <a:pt x="1449" y="12916"/>
                    <a:pt x="1460" y="12938"/>
                    <a:pt x="1472" y="12960"/>
                  </a:cubicBezTo>
                  <a:cubicBezTo>
                    <a:pt x="1509" y="13030"/>
                    <a:pt x="1545" y="13095"/>
                    <a:pt x="1583" y="13160"/>
                  </a:cubicBezTo>
                  <a:lnTo>
                    <a:pt x="1585" y="13164"/>
                  </a:lnTo>
                  <a:cubicBezTo>
                    <a:pt x="1673" y="13320"/>
                    <a:pt x="1774" y="13481"/>
                    <a:pt x="1914" y="13688"/>
                  </a:cubicBezTo>
                  <a:cubicBezTo>
                    <a:pt x="2022" y="13850"/>
                    <a:pt x="2139" y="14009"/>
                    <a:pt x="2278" y="14196"/>
                  </a:cubicBezTo>
                  <a:cubicBezTo>
                    <a:pt x="2409" y="14368"/>
                    <a:pt x="2544" y="14536"/>
                    <a:pt x="2672" y="14694"/>
                  </a:cubicBezTo>
                  <a:cubicBezTo>
                    <a:pt x="2834" y="14895"/>
                    <a:pt x="3004" y="15097"/>
                    <a:pt x="3169" y="15293"/>
                  </a:cubicBezTo>
                  <a:cubicBezTo>
                    <a:pt x="3276" y="15422"/>
                    <a:pt x="3388" y="15554"/>
                    <a:pt x="3497" y="15686"/>
                  </a:cubicBezTo>
                  <a:cubicBezTo>
                    <a:pt x="3611" y="15824"/>
                    <a:pt x="3762" y="16005"/>
                    <a:pt x="3912" y="16192"/>
                  </a:cubicBezTo>
                  <a:cubicBezTo>
                    <a:pt x="3984" y="16280"/>
                    <a:pt x="4056" y="16372"/>
                    <a:pt x="4125" y="16461"/>
                  </a:cubicBezTo>
                  <a:cubicBezTo>
                    <a:pt x="4191" y="16545"/>
                    <a:pt x="4253" y="16625"/>
                    <a:pt x="4315" y="16702"/>
                  </a:cubicBezTo>
                  <a:lnTo>
                    <a:pt x="4317" y="16704"/>
                  </a:lnTo>
                  <a:cubicBezTo>
                    <a:pt x="4424" y="16842"/>
                    <a:pt x="4539" y="16980"/>
                    <a:pt x="4650" y="17113"/>
                  </a:cubicBezTo>
                  <a:lnTo>
                    <a:pt x="4714" y="17191"/>
                  </a:lnTo>
                  <a:lnTo>
                    <a:pt x="4747" y="17228"/>
                  </a:lnTo>
                  <a:cubicBezTo>
                    <a:pt x="4871" y="17372"/>
                    <a:pt x="4999" y="17520"/>
                    <a:pt x="5130" y="17662"/>
                  </a:cubicBezTo>
                  <a:cubicBezTo>
                    <a:pt x="5418" y="17976"/>
                    <a:pt x="5714" y="18274"/>
                    <a:pt x="6010" y="18548"/>
                  </a:cubicBezTo>
                  <a:cubicBezTo>
                    <a:pt x="6640" y="19127"/>
                    <a:pt x="7302" y="19623"/>
                    <a:pt x="7978" y="20022"/>
                  </a:cubicBezTo>
                  <a:cubicBezTo>
                    <a:pt x="8361" y="20245"/>
                    <a:pt x="8715" y="20426"/>
                    <a:pt x="9062" y="20574"/>
                  </a:cubicBezTo>
                  <a:lnTo>
                    <a:pt x="9064" y="20574"/>
                  </a:lnTo>
                  <a:cubicBezTo>
                    <a:pt x="9417" y="20729"/>
                    <a:pt x="9802" y="20870"/>
                    <a:pt x="10208" y="20992"/>
                  </a:cubicBezTo>
                  <a:cubicBezTo>
                    <a:pt x="10582" y="21104"/>
                    <a:pt x="10984" y="21201"/>
                    <a:pt x="11403" y="21280"/>
                  </a:cubicBezTo>
                  <a:cubicBezTo>
                    <a:pt x="11595" y="21316"/>
                    <a:pt x="11800" y="21348"/>
                    <a:pt x="12009" y="21375"/>
                  </a:cubicBezTo>
                  <a:cubicBezTo>
                    <a:pt x="12205" y="21401"/>
                    <a:pt x="12410" y="21422"/>
                    <a:pt x="12617" y="21440"/>
                  </a:cubicBezTo>
                  <a:cubicBezTo>
                    <a:pt x="13014" y="21473"/>
                    <a:pt x="13426" y="21490"/>
                    <a:pt x="13877" y="21491"/>
                  </a:cubicBezTo>
                  <a:lnTo>
                    <a:pt x="13940" y="21491"/>
                  </a:lnTo>
                  <a:cubicBezTo>
                    <a:pt x="13968" y="21491"/>
                    <a:pt x="13996" y="21491"/>
                    <a:pt x="14024" y="21491"/>
                  </a:cubicBezTo>
                  <a:cubicBezTo>
                    <a:pt x="14091" y="21491"/>
                    <a:pt x="14141" y="21491"/>
                    <a:pt x="14186" y="21489"/>
                  </a:cubicBezTo>
                  <a:lnTo>
                    <a:pt x="14189" y="21489"/>
                  </a:lnTo>
                  <a:lnTo>
                    <a:pt x="14342" y="21485"/>
                  </a:lnTo>
                  <a:lnTo>
                    <a:pt x="14495" y="21478"/>
                  </a:lnTo>
                  <a:cubicBezTo>
                    <a:pt x="14670" y="21471"/>
                    <a:pt x="14856" y="21456"/>
                    <a:pt x="15096" y="21429"/>
                  </a:cubicBezTo>
                  <a:cubicBezTo>
                    <a:pt x="15879" y="21340"/>
                    <a:pt x="16661" y="21143"/>
                    <a:pt x="17421" y="20843"/>
                  </a:cubicBezTo>
                  <a:cubicBezTo>
                    <a:pt x="17770" y="20708"/>
                    <a:pt x="18130" y="20541"/>
                    <a:pt x="18525" y="20333"/>
                  </a:cubicBezTo>
                  <a:cubicBezTo>
                    <a:pt x="18864" y="20156"/>
                    <a:pt x="19214" y="19952"/>
                    <a:pt x="19596" y="19709"/>
                  </a:cubicBezTo>
                  <a:cubicBezTo>
                    <a:pt x="19910" y="19510"/>
                    <a:pt x="20243" y="19285"/>
                    <a:pt x="20643" y="19000"/>
                  </a:cubicBezTo>
                  <a:cubicBezTo>
                    <a:pt x="20818" y="18876"/>
                    <a:pt x="20995" y="18745"/>
                    <a:pt x="21160" y="18624"/>
                  </a:cubicBezTo>
                  <a:lnTo>
                    <a:pt x="21600" y="18296"/>
                  </a:lnTo>
                  <a:lnTo>
                    <a:pt x="21600" y="21600"/>
                  </a:lnTo>
                  <a:lnTo>
                    <a:pt x="7547" y="21600"/>
                  </a:lnTo>
                  <a:lnTo>
                    <a:pt x="7268" y="21424"/>
                  </a:lnTo>
                  <a:cubicBezTo>
                    <a:pt x="5097" y="20234"/>
                    <a:pt x="3277" y="18535"/>
                    <a:pt x="2006" y="16509"/>
                  </a:cubicBezTo>
                  <a:cubicBezTo>
                    <a:pt x="693" y="14418"/>
                    <a:pt x="0" y="12026"/>
                    <a:pt x="0" y="9590"/>
                  </a:cubicBezTo>
                  <a:cubicBezTo>
                    <a:pt x="0" y="7739"/>
                    <a:pt x="389" y="5942"/>
                    <a:pt x="1156" y="4251"/>
                  </a:cubicBezTo>
                  <a:cubicBezTo>
                    <a:pt x="1805" y="2821"/>
                    <a:pt x="2698" y="1519"/>
                    <a:pt x="3816" y="37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9" name="Freeform: Shape 16"/>
            <p:cNvSpPr/>
            <p:nvPr/>
          </p:nvSpPr>
          <p:spPr>
            <a:xfrm>
              <a:off x="244413" y="-1"/>
              <a:ext cx="6847390" cy="9753604"/>
            </a:xfrm>
            <a:custGeom>
              <a:avLst/>
              <a:gdLst/>
              <a:ahLst/>
              <a:cxnLst>
                <a:cxn ang="0">
                  <a:pos x="wd2" y="hd2"/>
                </a:cxn>
                <a:cxn ang="5400000">
                  <a:pos x="wd2" y="hd2"/>
                </a:cxn>
                <a:cxn ang="10800000">
                  <a:pos x="wd2" y="hd2"/>
                </a:cxn>
                <a:cxn ang="16200000">
                  <a:pos x="wd2" y="hd2"/>
                </a:cxn>
              </a:cxnLst>
              <a:rect l="0" t="0" r="r" b="b"/>
              <a:pathLst>
                <a:path w="21600" h="21600" extrusionOk="0">
                  <a:moveTo>
                    <a:pt x="21600" y="19768"/>
                  </a:moveTo>
                  <a:lnTo>
                    <a:pt x="21600" y="21600"/>
                  </a:lnTo>
                  <a:lnTo>
                    <a:pt x="18093" y="21600"/>
                  </a:lnTo>
                  <a:lnTo>
                    <a:pt x="18594" y="21415"/>
                  </a:lnTo>
                  <a:cubicBezTo>
                    <a:pt x="19612" y="21012"/>
                    <a:pt x="20567" y="20496"/>
                    <a:pt x="21441" y="19885"/>
                  </a:cubicBezTo>
                  <a:close/>
                  <a:moveTo>
                    <a:pt x="0" y="12423"/>
                  </a:moveTo>
                  <a:lnTo>
                    <a:pt x="107" y="12857"/>
                  </a:lnTo>
                  <a:cubicBezTo>
                    <a:pt x="1170" y="16726"/>
                    <a:pt x="4125" y="19883"/>
                    <a:pt x="7994" y="21415"/>
                  </a:cubicBezTo>
                  <a:lnTo>
                    <a:pt x="8495" y="21600"/>
                  </a:lnTo>
                  <a:lnTo>
                    <a:pt x="0" y="21600"/>
                  </a:lnTo>
                  <a:close/>
                  <a:moveTo>
                    <a:pt x="0" y="0"/>
                  </a:moveTo>
                  <a:lnTo>
                    <a:pt x="4442" y="0"/>
                  </a:lnTo>
                  <a:lnTo>
                    <a:pt x="3666" y="660"/>
                  </a:lnTo>
                  <a:cubicBezTo>
                    <a:pt x="1972" y="2245"/>
                    <a:pt x="723" y="4247"/>
                    <a:pt x="107" y="6486"/>
                  </a:cubicBezTo>
                  <a:lnTo>
                    <a:pt x="0" y="6921"/>
                  </a:ln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grpSp>
      <p:pic>
        <p:nvPicPr>
          <p:cNvPr id="3" name="Picture 2">
            <a:extLst>
              <a:ext uri="{FF2B5EF4-FFF2-40B4-BE49-F238E27FC236}">
                <a16:creationId xmlns:a16="http://schemas.microsoft.com/office/drawing/2014/main" id="{FD2BDF71-0EE7-1316-3A15-06E67129E1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84" y="733926"/>
            <a:ext cx="6701589" cy="1422986"/>
          </a:xfrm>
          <a:prstGeom prst="rect">
            <a:avLst/>
          </a:prstGeom>
          <a:ln w="38100">
            <a:solidFill>
              <a:srgbClr val="FFC000"/>
            </a:solidFill>
          </a:ln>
        </p:spPr>
      </p:pic>
      <p:pic>
        <p:nvPicPr>
          <p:cNvPr id="5" name="Picture 4">
            <a:extLst>
              <a:ext uri="{FF2B5EF4-FFF2-40B4-BE49-F238E27FC236}">
                <a16:creationId xmlns:a16="http://schemas.microsoft.com/office/drawing/2014/main" id="{9B6BE5CF-2DBC-39EA-D9B5-DABD86C280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999" y="2683043"/>
            <a:ext cx="6681874" cy="3457726"/>
          </a:xfrm>
          <a:prstGeom prst="rect">
            <a:avLst/>
          </a:prstGeom>
          <a:ln w="38100">
            <a:solidFill>
              <a:srgbClr val="FFC000"/>
            </a:solidFill>
          </a:ln>
        </p:spPr>
      </p:pic>
      <p:pic>
        <p:nvPicPr>
          <p:cNvPr id="7" name="Picture 6">
            <a:extLst>
              <a:ext uri="{FF2B5EF4-FFF2-40B4-BE49-F238E27FC236}">
                <a16:creationId xmlns:a16="http://schemas.microsoft.com/office/drawing/2014/main" id="{27BE9D96-2608-1468-3B10-E53E19577E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999" y="6388083"/>
            <a:ext cx="6681874" cy="3237181"/>
          </a:xfrm>
          <a:prstGeom prst="rect">
            <a:avLst/>
          </a:prstGeom>
          <a:ln w="38100">
            <a:solidFill>
              <a:srgbClr val="FFC000"/>
            </a:solidFill>
          </a:ln>
        </p:spPr>
      </p:pic>
    </p:spTree>
    <p:extLst>
      <p:ext uri="{BB962C8B-B14F-4D97-AF65-F5344CB8AC3E}">
        <p14:creationId xmlns:p14="http://schemas.microsoft.com/office/powerpoint/2010/main" val="177525619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Picture 4" descr="Picture 4"/>
          <p:cNvPicPr>
            <a:picLocks noChangeAspect="1"/>
          </p:cNvPicPr>
          <p:nvPr/>
        </p:nvPicPr>
        <p:blipFill>
          <a:blip r:embed="rId2"/>
          <a:stretch>
            <a:fillRect/>
          </a:stretch>
        </p:blipFill>
        <p:spPr>
          <a:xfrm rot="5400000">
            <a:off x="5787410" y="2011158"/>
            <a:ext cx="8494296" cy="5939833"/>
          </a:xfrm>
          <a:prstGeom prst="rect">
            <a:avLst/>
          </a:prstGeom>
          <a:ln w="12700">
            <a:miter lim="400000"/>
          </a:ln>
        </p:spPr>
      </p:pic>
      <p:grpSp>
        <p:nvGrpSpPr>
          <p:cNvPr id="390" name="Group 11"/>
          <p:cNvGrpSpPr/>
          <p:nvPr/>
        </p:nvGrpSpPr>
        <p:grpSpPr>
          <a:xfrm>
            <a:off x="5951534" y="-1"/>
            <a:ext cx="7091804" cy="9753604"/>
            <a:chOff x="0" y="0"/>
            <a:chExt cx="7091803" cy="9753602"/>
          </a:xfrm>
        </p:grpSpPr>
        <p:sp>
          <p:nvSpPr>
            <p:cNvPr id="385" name="Freeform: Shape 12"/>
            <p:cNvSpPr/>
            <p:nvPr/>
          </p:nvSpPr>
          <p:spPr>
            <a:xfrm>
              <a:off x="173749" y="-1"/>
              <a:ext cx="6918055" cy="9753604"/>
            </a:xfrm>
            <a:custGeom>
              <a:avLst/>
              <a:gdLst/>
              <a:ahLst/>
              <a:cxnLst>
                <a:cxn ang="0">
                  <a:pos x="wd2" y="hd2"/>
                </a:cxn>
                <a:cxn ang="5400000">
                  <a:pos x="wd2" y="hd2"/>
                </a:cxn>
                <a:cxn ang="10800000">
                  <a:pos x="wd2" y="hd2"/>
                </a:cxn>
                <a:cxn ang="16200000">
                  <a:pos x="wd2" y="hd2"/>
                </a:cxn>
              </a:cxnLst>
              <a:rect l="0" t="0" r="r" b="b"/>
              <a:pathLst>
                <a:path w="21600" h="21600" extrusionOk="0">
                  <a:moveTo>
                    <a:pt x="5957" y="0"/>
                  </a:moveTo>
                  <a:lnTo>
                    <a:pt x="8427" y="0"/>
                  </a:lnTo>
                  <a:lnTo>
                    <a:pt x="8143" y="131"/>
                  </a:lnTo>
                  <a:cubicBezTo>
                    <a:pt x="7052" y="681"/>
                    <a:pt x="6028" y="1343"/>
                    <a:pt x="5101" y="2102"/>
                  </a:cubicBezTo>
                  <a:cubicBezTo>
                    <a:pt x="4485" y="2610"/>
                    <a:pt x="3915" y="3165"/>
                    <a:pt x="3403" y="3760"/>
                  </a:cubicBezTo>
                  <a:cubicBezTo>
                    <a:pt x="2891" y="4354"/>
                    <a:pt x="2439" y="4992"/>
                    <a:pt x="2061" y="5664"/>
                  </a:cubicBezTo>
                  <a:cubicBezTo>
                    <a:pt x="1683" y="6335"/>
                    <a:pt x="1368" y="7038"/>
                    <a:pt x="1150" y="7768"/>
                  </a:cubicBezTo>
                  <a:cubicBezTo>
                    <a:pt x="932" y="8496"/>
                    <a:pt x="818" y="9254"/>
                    <a:pt x="819" y="10011"/>
                  </a:cubicBezTo>
                  <a:cubicBezTo>
                    <a:pt x="823" y="10383"/>
                    <a:pt x="864" y="10753"/>
                    <a:pt x="959" y="11110"/>
                  </a:cubicBezTo>
                  <a:cubicBezTo>
                    <a:pt x="1052" y="11467"/>
                    <a:pt x="1197" y="11808"/>
                    <a:pt x="1371" y="12137"/>
                  </a:cubicBezTo>
                  <a:cubicBezTo>
                    <a:pt x="1459" y="12301"/>
                    <a:pt x="1557" y="12462"/>
                    <a:pt x="1660" y="12621"/>
                  </a:cubicBezTo>
                  <a:cubicBezTo>
                    <a:pt x="1764" y="12779"/>
                    <a:pt x="1875" y="12935"/>
                    <a:pt x="1990" y="13089"/>
                  </a:cubicBezTo>
                  <a:cubicBezTo>
                    <a:pt x="2225" y="13396"/>
                    <a:pt x="2485" y="13695"/>
                    <a:pt x="2754" y="13994"/>
                  </a:cubicBezTo>
                  <a:cubicBezTo>
                    <a:pt x="3024" y="14294"/>
                    <a:pt x="3305" y="14594"/>
                    <a:pt x="3581" y="14906"/>
                  </a:cubicBezTo>
                  <a:cubicBezTo>
                    <a:pt x="3720" y="15061"/>
                    <a:pt x="3856" y="15220"/>
                    <a:pt x="3993" y="15382"/>
                  </a:cubicBezTo>
                  <a:lnTo>
                    <a:pt x="4190" y="15615"/>
                  </a:lnTo>
                  <a:cubicBezTo>
                    <a:pt x="4255" y="15690"/>
                    <a:pt x="4317" y="15766"/>
                    <a:pt x="4384" y="15839"/>
                  </a:cubicBezTo>
                  <a:cubicBezTo>
                    <a:pt x="4906" y="16431"/>
                    <a:pt x="5472" y="16975"/>
                    <a:pt x="6047" y="17492"/>
                  </a:cubicBezTo>
                  <a:cubicBezTo>
                    <a:pt x="6336" y="17749"/>
                    <a:pt x="6630" y="17997"/>
                    <a:pt x="6931" y="18235"/>
                  </a:cubicBezTo>
                  <a:cubicBezTo>
                    <a:pt x="7232" y="18473"/>
                    <a:pt x="7539" y="18704"/>
                    <a:pt x="7857" y="18921"/>
                  </a:cubicBezTo>
                  <a:cubicBezTo>
                    <a:pt x="8491" y="19355"/>
                    <a:pt x="9175" y="19743"/>
                    <a:pt x="9926" y="20005"/>
                  </a:cubicBezTo>
                  <a:cubicBezTo>
                    <a:pt x="10300" y="20136"/>
                    <a:pt x="10688" y="20236"/>
                    <a:pt x="11083" y="20311"/>
                  </a:cubicBezTo>
                  <a:cubicBezTo>
                    <a:pt x="11182" y="20329"/>
                    <a:pt x="11280" y="20350"/>
                    <a:pt x="11380" y="20365"/>
                  </a:cubicBezTo>
                  <a:lnTo>
                    <a:pt x="11679" y="20410"/>
                  </a:lnTo>
                  <a:cubicBezTo>
                    <a:pt x="11879" y="20435"/>
                    <a:pt x="12080" y="20460"/>
                    <a:pt x="12283" y="20475"/>
                  </a:cubicBezTo>
                  <a:cubicBezTo>
                    <a:pt x="12384" y="20484"/>
                    <a:pt x="12485" y="20492"/>
                    <a:pt x="12586" y="20496"/>
                  </a:cubicBezTo>
                  <a:cubicBezTo>
                    <a:pt x="12688" y="20501"/>
                    <a:pt x="12789" y="20508"/>
                    <a:pt x="12891" y="20511"/>
                  </a:cubicBezTo>
                  <a:lnTo>
                    <a:pt x="13197" y="20517"/>
                  </a:lnTo>
                  <a:cubicBezTo>
                    <a:pt x="13298" y="20520"/>
                    <a:pt x="13401" y="20516"/>
                    <a:pt x="13503" y="20516"/>
                  </a:cubicBezTo>
                  <a:lnTo>
                    <a:pt x="13656" y="20515"/>
                  </a:lnTo>
                  <a:cubicBezTo>
                    <a:pt x="13706" y="20513"/>
                    <a:pt x="13755" y="20510"/>
                    <a:pt x="13804" y="20509"/>
                  </a:cubicBezTo>
                  <a:cubicBezTo>
                    <a:pt x="13853" y="20506"/>
                    <a:pt x="13902" y="20505"/>
                    <a:pt x="13951" y="20502"/>
                  </a:cubicBezTo>
                  <a:lnTo>
                    <a:pt x="14098" y="20491"/>
                  </a:lnTo>
                  <a:cubicBezTo>
                    <a:pt x="14294" y="20477"/>
                    <a:pt x="14488" y="20453"/>
                    <a:pt x="14680" y="20425"/>
                  </a:cubicBezTo>
                  <a:cubicBezTo>
                    <a:pt x="15451" y="20309"/>
                    <a:pt x="16192" y="20082"/>
                    <a:pt x="16898" y="19763"/>
                  </a:cubicBezTo>
                  <a:cubicBezTo>
                    <a:pt x="17606" y="19448"/>
                    <a:pt x="18280" y="19045"/>
                    <a:pt x="18946" y="18602"/>
                  </a:cubicBezTo>
                  <a:cubicBezTo>
                    <a:pt x="19113" y="18492"/>
                    <a:pt x="19278" y="18377"/>
                    <a:pt x="19443" y="18261"/>
                  </a:cubicBezTo>
                  <a:cubicBezTo>
                    <a:pt x="19609" y="18146"/>
                    <a:pt x="19774" y="18028"/>
                    <a:pt x="19940" y="17909"/>
                  </a:cubicBezTo>
                  <a:lnTo>
                    <a:pt x="20946" y="17177"/>
                  </a:lnTo>
                  <a:lnTo>
                    <a:pt x="21600" y="16720"/>
                  </a:lnTo>
                  <a:lnTo>
                    <a:pt x="21600" y="19154"/>
                  </a:lnTo>
                  <a:lnTo>
                    <a:pt x="21203" y="19422"/>
                  </a:lnTo>
                  <a:cubicBezTo>
                    <a:pt x="21024" y="19540"/>
                    <a:pt x="20843" y="19658"/>
                    <a:pt x="20659" y="19775"/>
                  </a:cubicBezTo>
                  <a:cubicBezTo>
                    <a:pt x="20474" y="19890"/>
                    <a:pt x="20288" y="20005"/>
                    <a:pt x="20098" y="20118"/>
                  </a:cubicBezTo>
                  <a:cubicBezTo>
                    <a:pt x="19718" y="20343"/>
                    <a:pt x="19327" y="20562"/>
                    <a:pt x="18920" y="20762"/>
                  </a:cubicBezTo>
                  <a:cubicBezTo>
                    <a:pt x="18512" y="20962"/>
                    <a:pt x="18091" y="21149"/>
                    <a:pt x="17653" y="21309"/>
                  </a:cubicBezTo>
                  <a:cubicBezTo>
                    <a:pt x="17435" y="21390"/>
                    <a:pt x="17212" y="21465"/>
                    <a:pt x="16987" y="21532"/>
                  </a:cubicBezTo>
                  <a:lnTo>
                    <a:pt x="16730" y="21600"/>
                  </a:lnTo>
                  <a:lnTo>
                    <a:pt x="10515" y="21600"/>
                  </a:lnTo>
                  <a:lnTo>
                    <a:pt x="10082" y="21498"/>
                  </a:lnTo>
                  <a:cubicBezTo>
                    <a:pt x="9859" y="21441"/>
                    <a:pt x="9637" y="21379"/>
                    <a:pt x="9417" y="21314"/>
                  </a:cubicBezTo>
                  <a:cubicBezTo>
                    <a:pt x="8535" y="21050"/>
                    <a:pt x="7664" y="20722"/>
                    <a:pt x="6858" y="20284"/>
                  </a:cubicBezTo>
                  <a:cubicBezTo>
                    <a:pt x="6051" y="19847"/>
                    <a:pt x="5330" y="19294"/>
                    <a:pt x="4701" y="18681"/>
                  </a:cubicBezTo>
                  <a:cubicBezTo>
                    <a:pt x="4385" y="18375"/>
                    <a:pt x="4097" y="18049"/>
                    <a:pt x="3827" y="17716"/>
                  </a:cubicBezTo>
                  <a:cubicBezTo>
                    <a:pt x="3558" y="17381"/>
                    <a:pt x="3302" y="17042"/>
                    <a:pt x="3063" y="16695"/>
                  </a:cubicBezTo>
                  <a:cubicBezTo>
                    <a:pt x="3002" y="16609"/>
                    <a:pt x="2944" y="16521"/>
                    <a:pt x="2885" y="16434"/>
                  </a:cubicBezTo>
                  <a:lnTo>
                    <a:pt x="2714" y="16182"/>
                  </a:lnTo>
                  <a:cubicBezTo>
                    <a:pt x="2605" y="16019"/>
                    <a:pt x="2492" y="15857"/>
                    <a:pt x="2378" y="15693"/>
                  </a:cubicBezTo>
                  <a:lnTo>
                    <a:pt x="1681" y="14693"/>
                  </a:lnTo>
                  <a:cubicBezTo>
                    <a:pt x="1447" y="14353"/>
                    <a:pt x="1217" y="14002"/>
                    <a:pt x="1001" y="13636"/>
                  </a:cubicBezTo>
                  <a:cubicBezTo>
                    <a:pt x="893" y="13454"/>
                    <a:pt x="789" y="13267"/>
                    <a:pt x="694" y="13076"/>
                  </a:cubicBezTo>
                  <a:cubicBezTo>
                    <a:pt x="600" y="12885"/>
                    <a:pt x="512" y="12689"/>
                    <a:pt x="434" y="12490"/>
                  </a:cubicBezTo>
                  <a:cubicBezTo>
                    <a:pt x="357" y="12290"/>
                    <a:pt x="290" y="12088"/>
                    <a:pt x="234" y="11882"/>
                  </a:cubicBezTo>
                  <a:cubicBezTo>
                    <a:pt x="208" y="11779"/>
                    <a:pt x="181" y="11676"/>
                    <a:pt x="160" y="11572"/>
                  </a:cubicBezTo>
                  <a:lnTo>
                    <a:pt x="127" y="11416"/>
                  </a:lnTo>
                  <a:lnTo>
                    <a:pt x="100" y="11260"/>
                  </a:lnTo>
                  <a:cubicBezTo>
                    <a:pt x="30" y="10844"/>
                    <a:pt x="0" y="10426"/>
                    <a:pt x="0" y="10011"/>
                  </a:cubicBezTo>
                  <a:cubicBezTo>
                    <a:pt x="3" y="9195"/>
                    <a:pt x="96" y="8379"/>
                    <a:pt x="279" y="7577"/>
                  </a:cubicBezTo>
                  <a:cubicBezTo>
                    <a:pt x="462" y="6776"/>
                    <a:pt x="741" y="5991"/>
                    <a:pt x="1118" y="5245"/>
                  </a:cubicBezTo>
                  <a:cubicBezTo>
                    <a:pt x="1874" y="3755"/>
                    <a:pt x="2971" y="2421"/>
                    <a:pt x="4262" y="1285"/>
                  </a:cubicBezTo>
                  <a:cubicBezTo>
                    <a:pt x="4585" y="1001"/>
                    <a:pt x="4922" y="729"/>
                    <a:pt x="5270" y="47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6" name="Freeform: Shape 13"/>
            <p:cNvSpPr/>
            <p:nvPr/>
          </p:nvSpPr>
          <p:spPr>
            <a:xfrm>
              <a:off x="181941" y="-1"/>
              <a:ext cx="6909863" cy="9753604"/>
            </a:xfrm>
            <a:custGeom>
              <a:avLst/>
              <a:gdLst/>
              <a:ahLst/>
              <a:cxnLst>
                <a:cxn ang="0">
                  <a:pos x="wd2" y="hd2"/>
                </a:cxn>
                <a:cxn ang="5400000">
                  <a:pos x="wd2" y="hd2"/>
                </a:cxn>
                <a:cxn ang="10800000">
                  <a:pos x="wd2" y="hd2"/>
                </a:cxn>
                <a:cxn ang="16200000">
                  <a:pos x="wd2" y="hd2"/>
                </a:cxn>
              </a:cxnLst>
              <a:rect l="0" t="0" r="r" b="b"/>
              <a:pathLst>
                <a:path w="21600" h="21600" extrusionOk="0">
                  <a:moveTo>
                    <a:pt x="19536" y="0"/>
                  </a:moveTo>
                  <a:lnTo>
                    <a:pt x="21600" y="0"/>
                  </a:lnTo>
                  <a:lnTo>
                    <a:pt x="21600" y="1014"/>
                  </a:lnTo>
                  <a:lnTo>
                    <a:pt x="21016" y="650"/>
                  </a:lnTo>
                  <a:cubicBezTo>
                    <a:pt x="20740" y="497"/>
                    <a:pt x="20454" y="358"/>
                    <a:pt x="20159" y="234"/>
                  </a:cubicBezTo>
                  <a:cubicBezTo>
                    <a:pt x="20002" y="168"/>
                    <a:pt x="19842" y="106"/>
                    <a:pt x="19680" y="47"/>
                  </a:cubicBezTo>
                  <a:close/>
                  <a:moveTo>
                    <a:pt x="6316" y="0"/>
                  </a:moveTo>
                  <a:lnTo>
                    <a:pt x="11959" y="0"/>
                  </a:lnTo>
                  <a:lnTo>
                    <a:pt x="11628" y="94"/>
                  </a:lnTo>
                  <a:cubicBezTo>
                    <a:pt x="11424" y="156"/>
                    <a:pt x="11219" y="223"/>
                    <a:pt x="11015" y="295"/>
                  </a:cubicBezTo>
                  <a:cubicBezTo>
                    <a:pt x="9426" y="850"/>
                    <a:pt x="7914" y="1668"/>
                    <a:pt x="6640" y="2659"/>
                  </a:cubicBezTo>
                  <a:cubicBezTo>
                    <a:pt x="5345" y="3667"/>
                    <a:pt x="4327" y="4814"/>
                    <a:pt x="3614" y="6068"/>
                  </a:cubicBezTo>
                  <a:cubicBezTo>
                    <a:pt x="2887" y="7349"/>
                    <a:pt x="2517" y="8684"/>
                    <a:pt x="2517" y="10035"/>
                  </a:cubicBezTo>
                  <a:cubicBezTo>
                    <a:pt x="2517" y="11396"/>
                    <a:pt x="3107" y="12191"/>
                    <a:pt x="4333" y="13719"/>
                  </a:cubicBezTo>
                  <a:cubicBezTo>
                    <a:pt x="4629" y="14087"/>
                    <a:pt x="4935" y="14469"/>
                    <a:pt x="5248" y="14888"/>
                  </a:cubicBezTo>
                  <a:cubicBezTo>
                    <a:pt x="7640" y="18092"/>
                    <a:pt x="10208" y="19458"/>
                    <a:pt x="13834" y="19458"/>
                  </a:cubicBezTo>
                  <a:cubicBezTo>
                    <a:pt x="16214" y="19458"/>
                    <a:pt x="17960" y="18345"/>
                    <a:pt x="20352" y="16647"/>
                  </a:cubicBezTo>
                  <a:cubicBezTo>
                    <a:pt x="20620" y="16457"/>
                    <a:pt x="20887" y="16269"/>
                    <a:pt x="21146" y="16088"/>
                  </a:cubicBezTo>
                  <a:lnTo>
                    <a:pt x="21600" y="15767"/>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7" name="Freeform: Shape 14"/>
            <p:cNvSpPr/>
            <p:nvPr/>
          </p:nvSpPr>
          <p:spPr>
            <a:xfrm>
              <a:off x="181940" y="-1"/>
              <a:ext cx="6909864" cy="9753604"/>
            </a:xfrm>
            <a:custGeom>
              <a:avLst/>
              <a:gdLst/>
              <a:ahLst/>
              <a:cxnLst>
                <a:cxn ang="0">
                  <a:pos x="wd2" y="hd2"/>
                </a:cxn>
                <a:cxn ang="5400000">
                  <a:pos x="wd2" y="hd2"/>
                </a:cxn>
                <a:cxn ang="10800000">
                  <a:pos x="wd2" y="hd2"/>
                </a:cxn>
                <a:cxn ang="16200000">
                  <a:pos x="wd2" y="hd2"/>
                </a:cxn>
              </a:cxnLst>
              <a:rect l="0" t="0" r="r" b="b"/>
              <a:pathLst>
                <a:path w="21600" h="21600" extrusionOk="0">
                  <a:moveTo>
                    <a:pt x="17547" y="0"/>
                  </a:moveTo>
                  <a:lnTo>
                    <a:pt x="21600" y="0"/>
                  </a:lnTo>
                  <a:lnTo>
                    <a:pt x="21600" y="1583"/>
                  </a:lnTo>
                  <a:lnTo>
                    <a:pt x="21510" y="1512"/>
                  </a:lnTo>
                  <a:cubicBezTo>
                    <a:pt x="21025" y="1172"/>
                    <a:pt x="20503" y="883"/>
                    <a:pt x="19947" y="649"/>
                  </a:cubicBezTo>
                  <a:cubicBezTo>
                    <a:pt x="19352" y="398"/>
                    <a:pt x="18717" y="208"/>
                    <a:pt x="18047" y="82"/>
                  </a:cubicBezTo>
                  <a:close/>
                  <a:moveTo>
                    <a:pt x="6316" y="0"/>
                  </a:moveTo>
                  <a:lnTo>
                    <a:pt x="14266" y="0"/>
                  </a:lnTo>
                  <a:lnTo>
                    <a:pt x="14166" y="11"/>
                  </a:lnTo>
                  <a:cubicBezTo>
                    <a:pt x="13171" y="143"/>
                    <a:pt x="12166" y="382"/>
                    <a:pt x="11195" y="721"/>
                  </a:cubicBezTo>
                  <a:cubicBezTo>
                    <a:pt x="9660" y="1258"/>
                    <a:pt x="8198" y="2048"/>
                    <a:pt x="6968" y="3006"/>
                  </a:cubicBezTo>
                  <a:cubicBezTo>
                    <a:pt x="5739" y="3962"/>
                    <a:pt x="4734" y="5093"/>
                    <a:pt x="4061" y="6277"/>
                  </a:cubicBezTo>
                  <a:cubicBezTo>
                    <a:pt x="3370" y="7493"/>
                    <a:pt x="3020" y="8757"/>
                    <a:pt x="3020" y="10035"/>
                  </a:cubicBezTo>
                  <a:cubicBezTo>
                    <a:pt x="3020" y="11256"/>
                    <a:pt x="3547" y="11964"/>
                    <a:pt x="4739" y="13449"/>
                  </a:cubicBezTo>
                  <a:cubicBezTo>
                    <a:pt x="5038" y="13821"/>
                    <a:pt x="5346" y="14206"/>
                    <a:pt x="5664" y="14631"/>
                  </a:cubicBezTo>
                  <a:cubicBezTo>
                    <a:pt x="6789" y="16138"/>
                    <a:pt x="7943" y="17209"/>
                    <a:pt x="9194" y="17905"/>
                  </a:cubicBezTo>
                  <a:cubicBezTo>
                    <a:pt x="10519" y="18643"/>
                    <a:pt x="12037" y="19001"/>
                    <a:pt x="13834" y="19001"/>
                  </a:cubicBezTo>
                  <a:cubicBezTo>
                    <a:pt x="14854" y="19001"/>
                    <a:pt x="15802" y="18779"/>
                    <a:pt x="16819" y="18303"/>
                  </a:cubicBezTo>
                  <a:cubicBezTo>
                    <a:pt x="17862" y="17814"/>
                    <a:pt x="18896" y="17100"/>
                    <a:pt x="20042" y="16287"/>
                  </a:cubicBezTo>
                  <a:cubicBezTo>
                    <a:pt x="20311" y="16096"/>
                    <a:pt x="20578" y="15908"/>
                    <a:pt x="20838" y="15727"/>
                  </a:cubicBezTo>
                  <a:lnTo>
                    <a:pt x="21600" y="15188"/>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8" name="Freeform: Shape 15"/>
            <p:cNvSpPr/>
            <p:nvPr/>
          </p:nvSpPr>
          <p:spPr>
            <a:xfrm>
              <a:off x="-1" y="-1"/>
              <a:ext cx="7091805" cy="9753604"/>
            </a:xfrm>
            <a:custGeom>
              <a:avLst/>
              <a:gdLst/>
              <a:ahLst/>
              <a:cxnLst>
                <a:cxn ang="0">
                  <a:pos x="wd2" y="hd2"/>
                </a:cxn>
                <a:cxn ang="5400000">
                  <a:pos x="wd2" y="hd2"/>
                </a:cxn>
                <a:cxn ang="10800000">
                  <a:pos x="wd2" y="hd2"/>
                </a:cxn>
                <a:cxn ang="16200000">
                  <a:pos x="wd2" y="hd2"/>
                </a:cxn>
              </a:cxnLst>
              <a:rect l="0" t="0" r="r" b="b"/>
              <a:pathLst>
                <a:path w="21600" h="21600" extrusionOk="0">
                  <a:moveTo>
                    <a:pt x="4197" y="0"/>
                  </a:moveTo>
                  <a:lnTo>
                    <a:pt x="7299" y="0"/>
                  </a:lnTo>
                  <a:lnTo>
                    <a:pt x="7081" y="132"/>
                  </a:lnTo>
                  <a:cubicBezTo>
                    <a:pt x="6937" y="227"/>
                    <a:pt x="6748" y="352"/>
                    <a:pt x="6561" y="486"/>
                  </a:cubicBezTo>
                  <a:lnTo>
                    <a:pt x="6559" y="488"/>
                  </a:lnTo>
                  <a:cubicBezTo>
                    <a:pt x="6487" y="538"/>
                    <a:pt x="6415" y="590"/>
                    <a:pt x="6345" y="641"/>
                  </a:cubicBezTo>
                  <a:lnTo>
                    <a:pt x="6302" y="672"/>
                  </a:lnTo>
                  <a:cubicBezTo>
                    <a:pt x="6212" y="737"/>
                    <a:pt x="6125" y="802"/>
                    <a:pt x="6052" y="858"/>
                  </a:cubicBezTo>
                  <a:cubicBezTo>
                    <a:pt x="5689" y="1135"/>
                    <a:pt x="5371" y="1396"/>
                    <a:pt x="5079" y="1655"/>
                  </a:cubicBezTo>
                  <a:cubicBezTo>
                    <a:pt x="4442" y="2214"/>
                    <a:pt x="3859" y="2821"/>
                    <a:pt x="3345" y="3459"/>
                  </a:cubicBezTo>
                  <a:cubicBezTo>
                    <a:pt x="3078" y="3789"/>
                    <a:pt x="2830" y="4127"/>
                    <a:pt x="2607" y="4462"/>
                  </a:cubicBezTo>
                  <a:cubicBezTo>
                    <a:pt x="2356" y="4847"/>
                    <a:pt x="2151" y="5197"/>
                    <a:pt x="1978" y="5534"/>
                  </a:cubicBezTo>
                  <a:lnTo>
                    <a:pt x="1978" y="5535"/>
                  </a:lnTo>
                  <a:lnTo>
                    <a:pt x="1977" y="5536"/>
                  </a:lnTo>
                  <a:cubicBezTo>
                    <a:pt x="1926" y="5632"/>
                    <a:pt x="1879" y="5729"/>
                    <a:pt x="1840" y="5812"/>
                  </a:cubicBezTo>
                  <a:lnTo>
                    <a:pt x="1772" y="5951"/>
                  </a:lnTo>
                  <a:lnTo>
                    <a:pt x="1708" y="6091"/>
                  </a:lnTo>
                  <a:lnTo>
                    <a:pt x="1698" y="6113"/>
                  </a:lnTo>
                  <a:cubicBezTo>
                    <a:pt x="1659" y="6202"/>
                    <a:pt x="1621" y="6287"/>
                    <a:pt x="1586" y="6373"/>
                  </a:cubicBezTo>
                  <a:cubicBezTo>
                    <a:pt x="1572" y="6408"/>
                    <a:pt x="1558" y="6444"/>
                    <a:pt x="1543" y="6479"/>
                  </a:cubicBezTo>
                  <a:cubicBezTo>
                    <a:pt x="1517" y="6541"/>
                    <a:pt x="1493" y="6600"/>
                    <a:pt x="1472" y="6660"/>
                  </a:cubicBezTo>
                  <a:lnTo>
                    <a:pt x="1471" y="6661"/>
                  </a:lnTo>
                  <a:lnTo>
                    <a:pt x="1470" y="6663"/>
                  </a:lnTo>
                  <a:cubicBezTo>
                    <a:pt x="1319" y="7054"/>
                    <a:pt x="1193" y="7449"/>
                    <a:pt x="1097" y="7837"/>
                  </a:cubicBezTo>
                  <a:cubicBezTo>
                    <a:pt x="896" y="8637"/>
                    <a:pt x="794" y="9456"/>
                    <a:pt x="795" y="10271"/>
                  </a:cubicBezTo>
                  <a:cubicBezTo>
                    <a:pt x="798" y="10683"/>
                    <a:pt x="840" y="11088"/>
                    <a:pt x="921" y="11471"/>
                  </a:cubicBezTo>
                  <a:cubicBezTo>
                    <a:pt x="1010" y="11876"/>
                    <a:pt x="1139" y="12262"/>
                    <a:pt x="1304" y="12618"/>
                  </a:cubicBezTo>
                  <a:lnTo>
                    <a:pt x="1304" y="12619"/>
                  </a:lnTo>
                  <a:lnTo>
                    <a:pt x="1305" y="12621"/>
                  </a:lnTo>
                  <a:cubicBezTo>
                    <a:pt x="1333" y="12685"/>
                    <a:pt x="1365" y="12748"/>
                    <a:pt x="1398" y="12815"/>
                  </a:cubicBezTo>
                  <a:cubicBezTo>
                    <a:pt x="1411" y="12841"/>
                    <a:pt x="1424" y="12867"/>
                    <a:pt x="1437" y="12894"/>
                  </a:cubicBezTo>
                  <a:cubicBezTo>
                    <a:pt x="1449" y="12916"/>
                    <a:pt x="1460" y="12938"/>
                    <a:pt x="1472" y="12960"/>
                  </a:cubicBezTo>
                  <a:cubicBezTo>
                    <a:pt x="1509" y="13030"/>
                    <a:pt x="1545" y="13095"/>
                    <a:pt x="1583" y="13160"/>
                  </a:cubicBezTo>
                  <a:lnTo>
                    <a:pt x="1585" y="13164"/>
                  </a:lnTo>
                  <a:cubicBezTo>
                    <a:pt x="1673" y="13320"/>
                    <a:pt x="1774" y="13481"/>
                    <a:pt x="1914" y="13688"/>
                  </a:cubicBezTo>
                  <a:cubicBezTo>
                    <a:pt x="2022" y="13850"/>
                    <a:pt x="2139" y="14009"/>
                    <a:pt x="2278" y="14196"/>
                  </a:cubicBezTo>
                  <a:cubicBezTo>
                    <a:pt x="2409" y="14368"/>
                    <a:pt x="2544" y="14536"/>
                    <a:pt x="2672" y="14694"/>
                  </a:cubicBezTo>
                  <a:cubicBezTo>
                    <a:pt x="2834" y="14895"/>
                    <a:pt x="3004" y="15097"/>
                    <a:pt x="3169" y="15293"/>
                  </a:cubicBezTo>
                  <a:cubicBezTo>
                    <a:pt x="3276" y="15422"/>
                    <a:pt x="3388" y="15554"/>
                    <a:pt x="3497" y="15686"/>
                  </a:cubicBezTo>
                  <a:cubicBezTo>
                    <a:pt x="3611" y="15824"/>
                    <a:pt x="3762" y="16005"/>
                    <a:pt x="3912" y="16192"/>
                  </a:cubicBezTo>
                  <a:cubicBezTo>
                    <a:pt x="3984" y="16280"/>
                    <a:pt x="4056" y="16372"/>
                    <a:pt x="4125" y="16461"/>
                  </a:cubicBezTo>
                  <a:cubicBezTo>
                    <a:pt x="4191" y="16545"/>
                    <a:pt x="4253" y="16625"/>
                    <a:pt x="4315" y="16702"/>
                  </a:cubicBezTo>
                  <a:lnTo>
                    <a:pt x="4317" y="16704"/>
                  </a:lnTo>
                  <a:cubicBezTo>
                    <a:pt x="4424" y="16842"/>
                    <a:pt x="4539" y="16980"/>
                    <a:pt x="4650" y="17113"/>
                  </a:cubicBezTo>
                  <a:lnTo>
                    <a:pt x="4714" y="17191"/>
                  </a:lnTo>
                  <a:lnTo>
                    <a:pt x="4747" y="17228"/>
                  </a:lnTo>
                  <a:cubicBezTo>
                    <a:pt x="4871" y="17372"/>
                    <a:pt x="4999" y="17520"/>
                    <a:pt x="5130" y="17662"/>
                  </a:cubicBezTo>
                  <a:cubicBezTo>
                    <a:pt x="5418" y="17976"/>
                    <a:pt x="5714" y="18274"/>
                    <a:pt x="6010" y="18548"/>
                  </a:cubicBezTo>
                  <a:cubicBezTo>
                    <a:pt x="6640" y="19127"/>
                    <a:pt x="7302" y="19623"/>
                    <a:pt x="7978" y="20022"/>
                  </a:cubicBezTo>
                  <a:cubicBezTo>
                    <a:pt x="8361" y="20245"/>
                    <a:pt x="8715" y="20426"/>
                    <a:pt x="9062" y="20574"/>
                  </a:cubicBezTo>
                  <a:lnTo>
                    <a:pt x="9064" y="20574"/>
                  </a:lnTo>
                  <a:cubicBezTo>
                    <a:pt x="9417" y="20729"/>
                    <a:pt x="9802" y="20870"/>
                    <a:pt x="10208" y="20992"/>
                  </a:cubicBezTo>
                  <a:cubicBezTo>
                    <a:pt x="10582" y="21104"/>
                    <a:pt x="10984" y="21201"/>
                    <a:pt x="11403" y="21280"/>
                  </a:cubicBezTo>
                  <a:cubicBezTo>
                    <a:pt x="11595" y="21316"/>
                    <a:pt x="11800" y="21348"/>
                    <a:pt x="12009" y="21375"/>
                  </a:cubicBezTo>
                  <a:cubicBezTo>
                    <a:pt x="12205" y="21401"/>
                    <a:pt x="12410" y="21422"/>
                    <a:pt x="12617" y="21440"/>
                  </a:cubicBezTo>
                  <a:cubicBezTo>
                    <a:pt x="13014" y="21473"/>
                    <a:pt x="13426" y="21490"/>
                    <a:pt x="13877" y="21491"/>
                  </a:cubicBezTo>
                  <a:lnTo>
                    <a:pt x="13940" y="21491"/>
                  </a:lnTo>
                  <a:cubicBezTo>
                    <a:pt x="13968" y="21491"/>
                    <a:pt x="13996" y="21491"/>
                    <a:pt x="14024" y="21491"/>
                  </a:cubicBezTo>
                  <a:cubicBezTo>
                    <a:pt x="14091" y="21491"/>
                    <a:pt x="14141" y="21491"/>
                    <a:pt x="14186" y="21489"/>
                  </a:cubicBezTo>
                  <a:lnTo>
                    <a:pt x="14189" y="21489"/>
                  </a:lnTo>
                  <a:lnTo>
                    <a:pt x="14342" y="21485"/>
                  </a:lnTo>
                  <a:lnTo>
                    <a:pt x="14495" y="21478"/>
                  </a:lnTo>
                  <a:cubicBezTo>
                    <a:pt x="14670" y="21471"/>
                    <a:pt x="14856" y="21456"/>
                    <a:pt x="15096" y="21429"/>
                  </a:cubicBezTo>
                  <a:cubicBezTo>
                    <a:pt x="15879" y="21340"/>
                    <a:pt x="16661" y="21143"/>
                    <a:pt x="17421" y="20843"/>
                  </a:cubicBezTo>
                  <a:cubicBezTo>
                    <a:pt x="17770" y="20708"/>
                    <a:pt x="18130" y="20541"/>
                    <a:pt x="18525" y="20333"/>
                  </a:cubicBezTo>
                  <a:cubicBezTo>
                    <a:pt x="18864" y="20156"/>
                    <a:pt x="19214" y="19952"/>
                    <a:pt x="19596" y="19709"/>
                  </a:cubicBezTo>
                  <a:cubicBezTo>
                    <a:pt x="19910" y="19510"/>
                    <a:pt x="20243" y="19285"/>
                    <a:pt x="20643" y="19000"/>
                  </a:cubicBezTo>
                  <a:cubicBezTo>
                    <a:pt x="20818" y="18876"/>
                    <a:pt x="20995" y="18745"/>
                    <a:pt x="21160" y="18624"/>
                  </a:cubicBezTo>
                  <a:lnTo>
                    <a:pt x="21600" y="18296"/>
                  </a:lnTo>
                  <a:lnTo>
                    <a:pt x="21600" y="21600"/>
                  </a:lnTo>
                  <a:lnTo>
                    <a:pt x="7547" y="21600"/>
                  </a:lnTo>
                  <a:lnTo>
                    <a:pt x="7268" y="21424"/>
                  </a:lnTo>
                  <a:cubicBezTo>
                    <a:pt x="5097" y="20234"/>
                    <a:pt x="3277" y="18535"/>
                    <a:pt x="2006" y="16509"/>
                  </a:cubicBezTo>
                  <a:cubicBezTo>
                    <a:pt x="693" y="14418"/>
                    <a:pt x="0" y="12026"/>
                    <a:pt x="0" y="9590"/>
                  </a:cubicBezTo>
                  <a:cubicBezTo>
                    <a:pt x="0" y="7739"/>
                    <a:pt x="389" y="5942"/>
                    <a:pt x="1156" y="4251"/>
                  </a:cubicBezTo>
                  <a:cubicBezTo>
                    <a:pt x="1805" y="2821"/>
                    <a:pt x="2698" y="1519"/>
                    <a:pt x="3816" y="37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389" name="Freeform: Shape 16"/>
            <p:cNvSpPr/>
            <p:nvPr/>
          </p:nvSpPr>
          <p:spPr>
            <a:xfrm>
              <a:off x="244413" y="-1"/>
              <a:ext cx="6847390" cy="9753604"/>
            </a:xfrm>
            <a:custGeom>
              <a:avLst/>
              <a:gdLst/>
              <a:ahLst/>
              <a:cxnLst>
                <a:cxn ang="0">
                  <a:pos x="wd2" y="hd2"/>
                </a:cxn>
                <a:cxn ang="5400000">
                  <a:pos x="wd2" y="hd2"/>
                </a:cxn>
                <a:cxn ang="10800000">
                  <a:pos x="wd2" y="hd2"/>
                </a:cxn>
                <a:cxn ang="16200000">
                  <a:pos x="wd2" y="hd2"/>
                </a:cxn>
              </a:cxnLst>
              <a:rect l="0" t="0" r="r" b="b"/>
              <a:pathLst>
                <a:path w="21600" h="21600" extrusionOk="0">
                  <a:moveTo>
                    <a:pt x="21600" y="19768"/>
                  </a:moveTo>
                  <a:lnTo>
                    <a:pt x="21600" y="21600"/>
                  </a:lnTo>
                  <a:lnTo>
                    <a:pt x="18093" y="21600"/>
                  </a:lnTo>
                  <a:lnTo>
                    <a:pt x="18594" y="21415"/>
                  </a:lnTo>
                  <a:cubicBezTo>
                    <a:pt x="19612" y="21012"/>
                    <a:pt x="20567" y="20496"/>
                    <a:pt x="21441" y="19885"/>
                  </a:cubicBezTo>
                  <a:close/>
                  <a:moveTo>
                    <a:pt x="0" y="12423"/>
                  </a:moveTo>
                  <a:lnTo>
                    <a:pt x="107" y="12857"/>
                  </a:lnTo>
                  <a:cubicBezTo>
                    <a:pt x="1170" y="16726"/>
                    <a:pt x="4125" y="19883"/>
                    <a:pt x="7994" y="21415"/>
                  </a:cubicBezTo>
                  <a:lnTo>
                    <a:pt x="8495" y="21600"/>
                  </a:lnTo>
                  <a:lnTo>
                    <a:pt x="0" y="21600"/>
                  </a:lnTo>
                  <a:close/>
                  <a:moveTo>
                    <a:pt x="0" y="0"/>
                  </a:moveTo>
                  <a:lnTo>
                    <a:pt x="4442" y="0"/>
                  </a:lnTo>
                  <a:lnTo>
                    <a:pt x="3666" y="660"/>
                  </a:lnTo>
                  <a:cubicBezTo>
                    <a:pt x="1972" y="2245"/>
                    <a:pt x="723" y="4247"/>
                    <a:pt x="107" y="6486"/>
                  </a:cubicBezTo>
                  <a:lnTo>
                    <a:pt x="0" y="6921"/>
                  </a:ln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grpSp>
      <p:pic>
        <p:nvPicPr>
          <p:cNvPr id="4" name="Picture 3">
            <a:extLst>
              <a:ext uri="{FF2B5EF4-FFF2-40B4-BE49-F238E27FC236}">
                <a16:creationId xmlns:a16="http://schemas.microsoft.com/office/drawing/2014/main" id="{B2A4DBFE-8C18-5DF5-72F8-0360E337F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84" y="621477"/>
            <a:ext cx="6832335" cy="1411860"/>
          </a:xfrm>
          <a:prstGeom prst="rect">
            <a:avLst/>
          </a:prstGeom>
          <a:ln w="38100">
            <a:solidFill>
              <a:srgbClr val="FFC000"/>
            </a:solidFill>
          </a:ln>
        </p:spPr>
      </p:pic>
    </p:spTree>
    <p:extLst>
      <p:ext uri="{BB962C8B-B14F-4D97-AF65-F5344CB8AC3E}">
        <p14:creationId xmlns:p14="http://schemas.microsoft.com/office/powerpoint/2010/main" val="22470447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91"/>
          <p:cNvSpPr/>
          <p:nvPr/>
        </p:nvSpPr>
        <p:spPr>
          <a:xfrm>
            <a:off x="-326" y="0"/>
            <a:ext cx="6689674" cy="9753600"/>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6" name="Picture 192" descr="Picture 1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
        <p:nvSpPr>
          <p:cNvPr id="127" name="Title"/>
          <p:cNvSpPr txBox="1">
            <a:spLocks noGrp="1"/>
          </p:cNvSpPr>
          <p:nvPr>
            <p:ph type="title"/>
          </p:nvPr>
        </p:nvSpPr>
        <p:spPr>
          <a:xfrm>
            <a:off x="7283874" y="4237883"/>
            <a:ext cx="5126399" cy="1993173"/>
          </a:xfrm>
          <a:prstGeom prst="rect">
            <a:avLst/>
          </a:prstGeom>
        </p:spPr>
        <p:txBody>
          <a:bodyPr lIns="45718" tIns="45718" rIns="45718" bIns="45718" anchor="t"/>
          <a:lstStyle/>
          <a:p>
            <a:pPr defTabSz="914400">
              <a:lnSpc>
                <a:spcPct val="90000"/>
              </a:lnSpc>
              <a:defRPr sz="5500"/>
            </a:pPr>
            <a:r>
              <a:rPr lang="en-GB" dirty="0"/>
              <a:t>Election to Committee</a:t>
            </a:r>
            <a:endParaRPr dirty="0"/>
          </a:p>
        </p:txBody>
      </p:sp>
      <p:sp>
        <p:nvSpPr>
          <p:cNvPr id="128" name="Freeform 49"/>
          <p:cNvSpPr/>
          <p:nvPr/>
        </p:nvSpPr>
        <p:spPr>
          <a:xfrm>
            <a:off x="0" y="840013"/>
            <a:ext cx="5843292" cy="8927064"/>
          </a:xfrm>
          <a:custGeom>
            <a:avLst/>
            <a:gdLst/>
            <a:ahLst/>
            <a:cxnLst>
              <a:cxn ang="0">
                <a:pos x="wd2" y="hd2"/>
              </a:cxn>
              <a:cxn ang="5400000">
                <a:pos x="wd2" y="hd2"/>
              </a:cxn>
              <a:cxn ang="10800000">
                <a:pos x="wd2" y="hd2"/>
              </a:cxn>
              <a:cxn ang="16200000">
                <a:pos x="wd2" y="hd2"/>
              </a:cxn>
            </a:cxnLst>
            <a:rect l="0" t="0" r="r" b="b"/>
            <a:pathLst>
              <a:path w="21600" h="21600"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solidFill>
          <a:ln w="25400">
            <a:solidFill>
              <a:srgbClr val="7DD99B"/>
            </a:solidFill>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9" name="Picture 2" descr="Picture 2"/>
          <p:cNvPicPr>
            <a:picLocks noChangeAspect="1"/>
          </p:cNvPicPr>
          <p:nvPr/>
        </p:nvPicPr>
        <p:blipFill>
          <a:blip r:embed="rId3"/>
          <a:srcRect/>
          <a:stretch>
            <a:fillRect/>
          </a:stretch>
        </p:blipFill>
        <p:spPr>
          <a:xfrm>
            <a:off x="-2" y="1095163"/>
            <a:ext cx="5651898" cy="8671719"/>
          </a:xfrm>
          <a:custGeom>
            <a:avLst/>
            <a:gdLst/>
            <a:ahLst/>
            <a:cxnLst>
              <a:cxn ang="0">
                <a:pos x="wd2" y="hd2"/>
              </a:cxn>
              <a:cxn ang="5400000">
                <a:pos x="wd2" y="hd2"/>
              </a:cxn>
              <a:cxn ang="10800000">
                <a:pos x="wd2" y="hd2"/>
              </a:cxn>
              <a:cxn ang="16200000">
                <a:pos x="wd2" y="hd2"/>
              </a:cxn>
            </a:cxnLst>
            <a:rect l="0" t="0" r="r" b="b"/>
            <a:pathLst>
              <a:path w="21600" h="21600" extrusionOk="0">
                <a:moveTo>
                  <a:pt x="8879" y="0"/>
                </a:moveTo>
                <a:cubicBezTo>
                  <a:pt x="5805" y="0"/>
                  <a:pt x="2986" y="948"/>
                  <a:pt x="787" y="2525"/>
                </a:cubicBezTo>
                <a:lnTo>
                  <a:pt x="0" y="3147"/>
                </a:lnTo>
                <a:lnTo>
                  <a:pt x="0" y="18963"/>
                </a:lnTo>
                <a:lnTo>
                  <a:pt x="787" y="19585"/>
                </a:lnTo>
                <a:cubicBezTo>
                  <a:pt x="1730" y="20261"/>
                  <a:pt x="2787" y="20821"/>
                  <a:pt x="3928" y="21240"/>
                </a:cubicBezTo>
                <a:lnTo>
                  <a:pt x="5060" y="21600"/>
                </a:lnTo>
                <a:lnTo>
                  <a:pt x="12700" y="21600"/>
                </a:lnTo>
                <a:lnTo>
                  <a:pt x="13831" y="21240"/>
                </a:lnTo>
                <a:cubicBezTo>
                  <a:pt x="18397" y="19562"/>
                  <a:pt x="21600" y="15634"/>
                  <a:pt x="21600" y="11055"/>
                </a:cubicBezTo>
                <a:cubicBezTo>
                  <a:pt x="21600" y="4950"/>
                  <a:pt x="15905" y="0"/>
                  <a:pt x="8879" y="0"/>
                </a:cubicBezTo>
                <a:close/>
              </a:path>
            </a:pathLst>
          </a:custGeom>
          <a:ln w="12700">
            <a:miter lim="400000"/>
          </a:ln>
        </p:spPr>
      </p:pic>
      <p:pic>
        <p:nvPicPr>
          <p:cNvPr id="130" name="Picture 3" descr="Picture 3"/>
          <p:cNvPicPr>
            <a:picLocks noChangeAspect="1"/>
          </p:cNvPicPr>
          <p:nvPr/>
        </p:nvPicPr>
        <p:blipFill>
          <a:blip r:embed="rId4"/>
          <a:stretch>
            <a:fillRect/>
          </a:stretch>
        </p:blipFill>
        <p:spPr>
          <a:xfrm>
            <a:off x="952499" y="2590799"/>
            <a:ext cx="4081896" cy="1647084"/>
          </a:xfrm>
          <a:prstGeom prst="rect">
            <a:avLst/>
          </a:prstGeom>
          <a:ln w="12700">
            <a:miter lim="400000"/>
          </a:ln>
        </p:spPr>
      </p:pic>
    </p:spTree>
    <p:extLst>
      <p:ext uri="{BB962C8B-B14F-4D97-AF65-F5344CB8AC3E}">
        <p14:creationId xmlns:p14="http://schemas.microsoft.com/office/powerpoint/2010/main" val="16382545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91"/>
          <p:cNvSpPr/>
          <p:nvPr/>
        </p:nvSpPr>
        <p:spPr>
          <a:xfrm>
            <a:off x="-326" y="0"/>
            <a:ext cx="6689674" cy="9753600"/>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06" name="Picture 192" descr="Picture 1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
        <p:nvSpPr>
          <p:cNvPr id="107" name="Title"/>
          <p:cNvSpPr txBox="1">
            <a:spLocks noGrp="1"/>
          </p:cNvSpPr>
          <p:nvPr>
            <p:ph type="title"/>
          </p:nvPr>
        </p:nvSpPr>
        <p:spPr>
          <a:xfrm>
            <a:off x="7127038" y="1020397"/>
            <a:ext cx="5126399" cy="1993173"/>
          </a:xfrm>
          <a:prstGeom prst="rect">
            <a:avLst/>
          </a:prstGeom>
        </p:spPr>
        <p:txBody>
          <a:bodyPr lIns="45718" tIns="45718" rIns="45718" bIns="45718" anchor="t"/>
          <a:lstStyle/>
          <a:p>
            <a:pPr defTabSz="557508">
              <a:lnSpc>
                <a:spcPct val="90000"/>
              </a:lnSpc>
              <a:defRPr sz="2613"/>
            </a:pPr>
            <a:r>
              <a:rPr dirty="0"/>
              <a:t>Annual General Meeting</a:t>
            </a:r>
            <a:br>
              <a:rPr dirty="0"/>
            </a:br>
            <a:r>
              <a:rPr lang="en-GB" dirty="0"/>
              <a:t>&amp; Rider Celebration</a:t>
            </a:r>
            <a:r>
              <a:rPr dirty="0"/>
              <a:t>2022</a:t>
            </a:r>
            <a:br>
              <a:rPr dirty="0"/>
            </a:br>
            <a:br>
              <a:rPr dirty="0"/>
            </a:br>
            <a:r>
              <a:rPr dirty="0"/>
              <a:t>Sunday 8 May 2022</a:t>
            </a:r>
            <a:br>
              <a:rPr dirty="0"/>
            </a:br>
            <a:r>
              <a:rPr dirty="0"/>
              <a:t>1000 - 1200</a:t>
            </a:r>
          </a:p>
        </p:txBody>
      </p:sp>
      <p:sp>
        <p:nvSpPr>
          <p:cNvPr id="108" name="Freeform 49"/>
          <p:cNvSpPr/>
          <p:nvPr/>
        </p:nvSpPr>
        <p:spPr>
          <a:xfrm>
            <a:off x="0" y="840013"/>
            <a:ext cx="5843292" cy="8927064"/>
          </a:xfrm>
          <a:custGeom>
            <a:avLst/>
            <a:gdLst/>
            <a:ahLst/>
            <a:cxnLst>
              <a:cxn ang="0">
                <a:pos x="wd2" y="hd2"/>
              </a:cxn>
              <a:cxn ang="5400000">
                <a:pos x="wd2" y="hd2"/>
              </a:cxn>
              <a:cxn ang="10800000">
                <a:pos x="wd2" y="hd2"/>
              </a:cxn>
              <a:cxn ang="16200000">
                <a:pos x="wd2" y="hd2"/>
              </a:cxn>
            </a:cxnLst>
            <a:rect l="0" t="0" r="r" b="b"/>
            <a:pathLst>
              <a:path w="21600" h="21600"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solidFill>
          <a:ln w="25400">
            <a:solidFill>
              <a:srgbClr val="7DD99B"/>
            </a:solidFill>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09" name="Picture 2" descr="Picture 2"/>
          <p:cNvPicPr>
            <a:picLocks noChangeAspect="1"/>
          </p:cNvPicPr>
          <p:nvPr/>
        </p:nvPicPr>
        <p:blipFill>
          <a:blip r:embed="rId3"/>
          <a:srcRect/>
          <a:stretch>
            <a:fillRect/>
          </a:stretch>
        </p:blipFill>
        <p:spPr>
          <a:xfrm>
            <a:off x="-2" y="1095163"/>
            <a:ext cx="5651898" cy="8671719"/>
          </a:xfrm>
          <a:custGeom>
            <a:avLst/>
            <a:gdLst/>
            <a:ahLst/>
            <a:cxnLst>
              <a:cxn ang="0">
                <a:pos x="wd2" y="hd2"/>
              </a:cxn>
              <a:cxn ang="5400000">
                <a:pos x="wd2" y="hd2"/>
              </a:cxn>
              <a:cxn ang="10800000">
                <a:pos x="wd2" y="hd2"/>
              </a:cxn>
              <a:cxn ang="16200000">
                <a:pos x="wd2" y="hd2"/>
              </a:cxn>
            </a:cxnLst>
            <a:rect l="0" t="0" r="r" b="b"/>
            <a:pathLst>
              <a:path w="21600" h="21600" extrusionOk="0">
                <a:moveTo>
                  <a:pt x="8879" y="0"/>
                </a:moveTo>
                <a:cubicBezTo>
                  <a:pt x="5805" y="0"/>
                  <a:pt x="2986" y="948"/>
                  <a:pt x="787" y="2525"/>
                </a:cubicBezTo>
                <a:lnTo>
                  <a:pt x="0" y="3147"/>
                </a:lnTo>
                <a:lnTo>
                  <a:pt x="0" y="18963"/>
                </a:lnTo>
                <a:lnTo>
                  <a:pt x="787" y="19585"/>
                </a:lnTo>
                <a:cubicBezTo>
                  <a:pt x="1730" y="20261"/>
                  <a:pt x="2787" y="20821"/>
                  <a:pt x="3928" y="21240"/>
                </a:cubicBezTo>
                <a:lnTo>
                  <a:pt x="5060" y="21600"/>
                </a:lnTo>
                <a:lnTo>
                  <a:pt x="12700" y="21600"/>
                </a:lnTo>
                <a:lnTo>
                  <a:pt x="13831" y="21240"/>
                </a:lnTo>
                <a:cubicBezTo>
                  <a:pt x="18397" y="19562"/>
                  <a:pt x="21600" y="15634"/>
                  <a:pt x="21600" y="11055"/>
                </a:cubicBezTo>
                <a:cubicBezTo>
                  <a:pt x="21600" y="4950"/>
                  <a:pt x="15905" y="0"/>
                  <a:pt x="8879" y="0"/>
                </a:cubicBezTo>
                <a:close/>
              </a:path>
            </a:pathLst>
          </a:custGeom>
          <a:ln w="12700">
            <a:miter lim="400000"/>
          </a:ln>
        </p:spPr>
      </p:pic>
      <p:pic>
        <p:nvPicPr>
          <p:cNvPr id="110" name="Picture 3" descr="Picture 3"/>
          <p:cNvPicPr>
            <a:picLocks noChangeAspect="1"/>
          </p:cNvPicPr>
          <p:nvPr/>
        </p:nvPicPr>
        <p:blipFill>
          <a:blip r:embed="rId4"/>
          <a:stretch>
            <a:fillRect/>
          </a:stretch>
        </p:blipFill>
        <p:spPr>
          <a:xfrm>
            <a:off x="952499" y="2590799"/>
            <a:ext cx="4081896" cy="1647084"/>
          </a:xfrm>
          <a:prstGeom prst="rect">
            <a:avLst/>
          </a:prstGeom>
          <a:ln w="12700">
            <a:miter lim="400000"/>
          </a:ln>
        </p:spPr>
      </p:pic>
      <p:pic>
        <p:nvPicPr>
          <p:cNvPr id="5" name="Picture 4" descr="A group of men on bicycles&#10;&#10;Description automatically generated with low confidence">
            <a:extLst>
              <a:ext uri="{FF2B5EF4-FFF2-40B4-BE49-F238E27FC236}">
                <a16:creationId xmlns:a16="http://schemas.microsoft.com/office/drawing/2014/main" id="{DBBC6A34-2F50-43CB-C061-CC03ABFE7E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5634" y="4876800"/>
            <a:ext cx="7339166" cy="4861006"/>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8"/>
          <p:cNvSpPr/>
          <p:nvPr/>
        </p:nvSpPr>
        <p:spPr>
          <a:xfrm>
            <a:off x="-1" y="0"/>
            <a:ext cx="13004476" cy="9753600"/>
          </a:xfrm>
          <a:prstGeom prst="rect">
            <a:avLst/>
          </a:prstGeom>
          <a:solidFill>
            <a:srgbClr val="FFFFFF"/>
          </a:solidFill>
          <a:ln w="12700">
            <a:miter lim="400000"/>
          </a:ln>
        </p:spPr>
        <p:txBody>
          <a:bodyPr lIns="50800" tIns="50800" rIns="50800" bIns="50800" anchor="ctr"/>
          <a:lstStyle/>
          <a:p>
            <a:pPr>
              <a:defRPr>
                <a:solidFill>
                  <a:srgbClr val="FFFFFF"/>
                </a:solidFill>
              </a:defRPr>
            </a:pPr>
            <a:endParaRPr/>
          </a:p>
        </p:txBody>
      </p:sp>
      <p:grpSp>
        <p:nvGrpSpPr>
          <p:cNvPr id="119" name="Group 10"/>
          <p:cNvGrpSpPr/>
          <p:nvPr/>
        </p:nvGrpSpPr>
        <p:grpSpPr>
          <a:xfrm>
            <a:off x="5951533" y="-1"/>
            <a:ext cx="7091806" cy="9753604"/>
            <a:chOff x="0" y="0"/>
            <a:chExt cx="7091804" cy="9753602"/>
          </a:xfrm>
        </p:grpSpPr>
        <p:sp>
          <p:nvSpPr>
            <p:cNvPr id="114" name="Freeform: Shape 11"/>
            <p:cNvSpPr/>
            <p:nvPr/>
          </p:nvSpPr>
          <p:spPr>
            <a:xfrm>
              <a:off x="173749" y="-1"/>
              <a:ext cx="6918055" cy="9753604"/>
            </a:xfrm>
            <a:custGeom>
              <a:avLst/>
              <a:gdLst/>
              <a:ahLst/>
              <a:cxnLst>
                <a:cxn ang="0">
                  <a:pos x="wd2" y="hd2"/>
                </a:cxn>
                <a:cxn ang="5400000">
                  <a:pos x="wd2" y="hd2"/>
                </a:cxn>
                <a:cxn ang="10800000">
                  <a:pos x="wd2" y="hd2"/>
                </a:cxn>
                <a:cxn ang="16200000">
                  <a:pos x="wd2" y="hd2"/>
                </a:cxn>
              </a:cxnLst>
              <a:rect l="0" t="0" r="r" b="b"/>
              <a:pathLst>
                <a:path w="21600" h="21600" extrusionOk="0">
                  <a:moveTo>
                    <a:pt x="5957" y="0"/>
                  </a:moveTo>
                  <a:lnTo>
                    <a:pt x="8427" y="0"/>
                  </a:lnTo>
                  <a:lnTo>
                    <a:pt x="8143" y="131"/>
                  </a:lnTo>
                  <a:cubicBezTo>
                    <a:pt x="7052" y="681"/>
                    <a:pt x="6028" y="1343"/>
                    <a:pt x="5101" y="2102"/>
                  </a:cubicBezTo>
                  <a:cubicBezTo>
                    <a:pt x="4485" y="2610"/>
                    <a:pt x="3915" y="3165"/>
                    <a:pt x="3403" y="3760"/>
                  </a:cubicBezTo>
                  <a:cubicBezTo>
                    <a:pt x="2891" y="4354"/>
                    <a:pt x="2439" y="4992"/>
                    <a:pt x="2061" y="5664"/>
                  </a:cubicBezTo>
                  <a:cubicBezTo>
                    <a:pt x="1683" y="6335"/>
                    <a:pt x="1368" y="7038"/>
                    <a:pt x="1150" y="7768"/>
                  </a:cubicBezTo>
                  <a:cubicBezTo>
                    <a:pt x="932" y="8496"/>
                    <a:pt x="818" y="9254"/>
                    <a:pt x="819" y="10011"/>
                  </a:cubicBezTo>
                  <a:cubicBezTo>
                    <a:pt x="823" y="10383"/>
                    <a:pt x="864" y="10753"/>
                    <a:pt x="959" y="11110"/>
                  </a:cubicBezTo>
                  <a:cubicBezTo>
                    <a:pt x="1052" y="11467"/>
                    <a:pt x="1197" y="11808"/>
                    <a:pt x="1371" y="12137"/>
                  </a:cubicBezTo>
                  <a:cubicBezTo>
                    <a:pt x="1459" y="12301"/>
                    <a:pt x="1557" y="12462"/>
                    <a:pt x="1660" y="12621"/>
                  </a:cubicBezTo>
                  <a:cubicBezTo>
                    <a:pt x="1764" y="12779"/>
                    <a:pt x="1875" y="12935"/>
                    <a:pt x="1990" y="13089"/>
                  </a:cubicBezTo>
                  <a:cubicBezTo>
                    <a:pt x="2225" y="13396"/>
                    <a:pt x="2485" y="13695"/>
                    <a:pt x="2754" y="13994"/>
                  </a:cubicBezTo>
                  <a:cubicBezTo>
                    <a:pt x="3024" y="14294"/>
                    <a:pt x="3305" y="14594"/>
                    <a:pt x="3581" y="14906"/>
                  </a:cubicBezTo>
                  <a:cubicBezTo>
                    <a:pt x="3720" y="15061"/>
                    <a:pt x="3856" y="15220"/>
                    <a:pt x="3993" y="15382"/>
                  </a:cubicBezTo>
                  <a:lnTo>
                    <a:pt x="4190" y="15615"/>
                  </a:lnTo>
                  <a:cubicBezTo>
                    <a:pt x="4255" y="15690"/>
                    <a:pt x="4317" y="15766"/>
                    <a:pt x="4384" y="15839"/>
                  </a:cubicBezTo>
                  <a:cubicBezTo>
                    <a:pt x="4906" y="16431"/>
                    <a:pt x="5472" y="16975"/>
                    <a:pt x="6047" y="17492"/>
                  </a:cubicBezTo>
                  <a:cubicBezTo>
                    <a:pt x="6336" y="17749"/>
                    <a:pt x="6630" y="17997"/>
                    <a:pt x="6931" y="18235"/>
                  </a:cubicBezTo>
                  <a:cubicBezTo>
                    <a:pt x="7232" y="18473"/>
                    <a:pt x="7539" y="18704"/>
                    <a:pt x="7857" y="18921"/>
                  </a:cubicBezTo>
                  <a:cubicBezTo>
                    <a:pt x="8491" y="19355"/>
                    <a:pt x="9175" y="19743"/>
                    <a:pt x="9926" y="20005"/>
                  </a:cubicBezTo>
                  <a:cubicBezTo>
                    <a:pt x="10300" y="20136"/>
                    <a:pt x="10688" y="20236"/>
                    <a:pt x="11083" y="20311"/>
                  </a:cubicBezTo>
                  <a:cubicBezTo>
                    <a:pt x="11182" y="20329"/>
                    <a:pt x="11280" y="20350"/>
                    <a:pt x="11380" y="20365"/>
                  </a:cubicBezTo>
                  <a:lnTo>
                    <a:pt x="11679" y="20410"/>
                  </a:lnTo>
                  <a:cubicBezTo>
                    <a:pt x="11879" y="20435"/>
                    <a:pt x="12080" y="20460"/>
                    <a:pt x="12283" y="20475"/>
                  </a:cubicBezTo>
                  <a:cubicBezTo>
                    <a:pt x="12384" y="20484"/>
                    <a:pt x="12485" y="20492"/>
                    <a:pt x="12586" y="20496"/>
                  </a:cubicBezTo>
                  <a:cubicBezTo>
                    <a:pt x="12688" y="20501"/>
                    <a:pt x="12789" y="20508"/>
                    <a:pt x="12891" y="20511"/>
                  </a:cubicBezTo>
                  <a:lnTo>
                    <a:pt x="13197" y="20517"/>
                  </a:lnTo>
                  <a:cubicBezTo>
                    <a:pt x="13298" y="20520"/>
                    <a:pt x="13401" y="20516"/>
                    <a:pt x="13503" y="20516"/>
                  </a:cubicBezTo>
                  <a:lnTo>
                    <a:pt x="13656" y="20515"/>
                  </a:lnTo>
                  <a:cubicBezTo>
                    <a:pt x="13706" y="20513"/>
                    <a:pt x="13755" y="20510"/>
                    <a:pt x="13804" y="20509"/>
                  </a:cubicBezTo>
                  <a:cubicBezTo>
                    <a:pt x="13853" y="20506"/>
                    <a:pt x="13902" y="20505"/>
                    <a:pt x="13951" y="20502"/>
                  </a:cubicBezTo>
                  <a:lnTo>
                    <a:pt x="14098" y="20491"/>
                  </a:lnTo>
                  <a:cubicBezTo>
                    <a:pt x="14294" y="20477"/>
                    <a:pt x="14488" y="20453"/>
                    <a:pt x="14680" y="20425"/>
                  </a:cubicBezTo>
                  <a:cubicBezTo>
                    <a:pt x="15451" y="20309"/>
                    <a:pt x="16192" y="20082"/>
                    <a:pt x="16898" y="19763"/>
                  </a:cubicBezTo>
                  <a:cubicBezTo>
                    <a:pt x="17606" y="19448"/>
                    <a:pt x="18280" y="19045"/>
                    <a:pt x="18946" y="18602"/>
                  </a:cubicBezTo>
                  <a:cubicBezTo>
                    <a:pt x="19113" y="18492"/>
                    <a:pt x="19278" y="18377"/>
                    <a:pt x="19443" y="18261"/>
                  </a:cubicBezTo>
                  <a:cubicBezTo>
                    <a:pt x="19609" y="18146"/>
                    <a:pt x="19774" y="18028"/>
                    <a:pt x="19940" y="17909"/>
                  </a:cubicBezTo>
                  <a:lnTo>
                    <a:pt x="20946" y="17177"/>
                  </a:lnTo>
                  <a:lnTo>
                    <a:pt x="21600" y="16720"/>
                  </a:lnTo>
                  <a:lnTo>
                    <a:pt x="21600" y="19154"/>
                  </a:lnTo>
                  <a:lnTo>
                    <a:pt x="21203" y="19422"/>
                  </a:lnTo>
                  <a:cubicBezTo>
                    <a:pt x="21024" y="19540"/>
                    <a:pt x="20843" y="19658"/>
                    <a:pt x="20659" y="19775"/>
                  </a:cubicBezTo>
                  <a:cubicBezTo>
                    <a:pt x="20474" y="19890"/>
                    <a:pt x="20288" y="20005"/>
                    <a:pt x="20098" y="20118"/>
                  </a:cubicBezTo>
                  <a:cubicBezTo>
                    <a:pt x="19718" y="20343"/>
                    <a:pt x="19327" y="20562"/>
                    <a:pt x="18920" y="20762"/>
                  </a:cubicBezTo>
                  <a:cubicBezTo>
                    <a:pt x="18512" y="20962"/>
                    <a:pt x="18091" y="21149"/>
                    <a:pt x="17653" y="21309"/>
                  </a:cubicBezTo>
                  <a:cubicBezTo>
                    <a:pt x="17435" y="21390"/>
                    <a:pt x="17212" y="21465"/>
                    <a:pt x="16987" y="21532"/>
                  </a:cubicBezTo>
                  <a:lnTo>
                    <a:pt x="16730" y="21600"/>
                  </a:lnTo>
                  <a:lnTo>
                    <a:pt x="10515" y="21600"/>
                  </a:lnTo>
                  <a:lnTo>
                    <a:pt x="10082" y="21498"/>
                  </a:lnTo>
                  <a:cubicBezTo>
                    <a:pt x="9859" y="21441"/>
                    <a:pt x="9637" y="21379"/>
                    <a:pt x="9417" y="21314"/>
                  </a:cubicBezTo>
                  <a:cubicBezTo>
                    <a:pt x="8535" y="21050"/>
                    <a:pt x="7664" y="20722"/>
                    <a:pt x="6858" y="20284"/>
                  </a:cubicBezTo>
                  <a:cubicBezTo>
                    <a:pt x="6051" y="19847"/>
                    <a:pt x="5330" y="19294"/>
                    <a:pt x="4701" y="18681"/>
                  </a:cubicBezTo>
                  <a:cubicBezTo>
                    <a:pt x="4385" y="18375"/>
                    <a:pt x="4097" y="18049"/>
                    <a:pt x="3827" y="17716"/>
                  </a:cubicBezTo>
                  <a:cubicBezTo>
                    <a:pt x="3558" y="17381"/>
                    <a:pt x="3302" y="17042"/>
                    <a:pt x="3063" y="16695"/>
                  </a:cubicBezTo>
                  <a:cubicBezTo>
                    <a:pt x="3002" y="16609"/>
                    <a:pt x="2944" y="16521"/>
                    <a:pt x="2885" y="16434"/>
                  </a:cubicBezTo>
                  <a:lnTo>
                    <a:pt x="2714" y="16182"/>
                  </a:lnTo>
                  <a:cubicBezTo>
                    <a:pt x="2605" y="16019"/>
                    <a:pt x="2492" y="15857"/>
                    <a:pt x="2378" y="15693"/>
                  </a:cubicBezTo>
                  <a:lnTo>
                    <a:pt x="1681" y="14693"/>
                  </a:lnTo>
                  <a:cubicBezTo>
                    <a:pt x="1447" y="14353"/>
                    <a:pt x="1217" y="14002"/>
                    <a:pt x="1001" y="13636"/>
                  </a:cubicBezTo>
                  <a:cubicBezTo>
                    <a:pt x="893" y="13454"/>
                    <a:pt x="789" y="13267"/>
                    <a:pt x="694" y="13076"/>
                  </a:cubicBezTo>
                  <a:cubicBezTo>
                    <a:pt x="600" y="12885"/>
                    <a:pt x="512" y="12689"/>
                    <a:pt x="434" y="12490"/>
                  </a:cubicBezTo>
                  <a:cubicBezTo>
                    <a:pt x="357" y="12290"/>
                    <a:pt x="290" y="12088"/>
                    <a:pt x="234" y="11882"/>
                  </a:cubicBezTo>
                  <a:cubicBezTo>
                    <a:pt x="208" y="11779"/>
                    <a:pt x="181" y="11676"/>
                    <a:pt x="160" y="11572"/>
                  </a:cubicBezTo>
                  <a:lnTo>
                    <a:pt x="127" y="11416"/>
                  </a:lnTo>
                  <a:lnTo>
                    <a:pt x="100" y="11260"/>
                  </a:lnTo>
                  <a:cubicBezTo>
                    <a:pt x="30" y="10844"/>
                    <a:pt x="0" y="10426"/>
                    <a:pt x="0" y="10011"/>
                  </a:cubicBezTo>
                  <a:cubicBezTo>
                    <a:pt x="3" y="9195"/>
                    <a:pt x="96" y="8379"/>
                    <a:pt x="279" y="7577"/>
                  </a:cubicBezTo>
                  <a:cubicBezTo>
                    <a:pt x="462" y="6776"/>
                    <a:pt x="741" y="5991"/>
                    <a:pt x="1118" y="5245"/>
                  </a:cubicBezTo>
                  <a:cubicBezTo>
                    <a:pt x="1874" y="3755"/>
                    <a:pt x="2971" y="2421"/>
                    <a:pt x="4262" y="1285"/>
                  </a:cubicBezTo>
                  <a:cubicBezTo>
                    <a:pt x="4585" y="1001"/>
                    <a:pt x="4922" y="729"/>
                    <a:pt x="5270" y="47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5" name="Freeform: Shape 12"/>
            <p:cNvSpPr/>
            <p:nvPr/>
          </p:nvSpPr>
          <p:spPr>
            <a:xfrm>
              <a:off x="181941" y="-1"/>
              <a:ext cx="6909863" cy="9753604"/>
            </a:xfrm>
            <a:custGeom>
              <a:avLst/>
              <a:gdLst/>
              <a:ahLst/>
              <a:cxnLst>
                <a:cxn ang="0">
                  <a:pos x="wd2" y="hd2"/>
                </a:cxn>
                <a:cxn ang="5400000">
                  <a:pos x="wd2" y="hd2"/>
                </a:cxn>
                <a:cxn ang="10800000">
                  <a:pos x="wd2" y="hd2"/>
                </a:cxn>
                <a:cxn ang="16200000">
                  <a:pos x="wd2" y="hd2"/>
                </a:cxn>
              </a:cxnLst>
              <a:rect l="0" t="0" r="r" b="b"/>
              <a:pathLst>
                <a:path w="21600" h="21600" extrusionOk="0">
                  <a:moveTo>
                    <a:pt x="19536" y="0"/>
                  </a:moveTo>
                  <a:lnTo>
                    <a:pt x="21600" y="0"/>
                  </a:lnTo>
                  <a:lnTo>
                    <a:pt x="21600" y="1014"/>
                  </a:lnTo>
                  <a:lnTo>
                    <a:pt x="21016" y="650"/>
                  </a:lnTo>
                  <a:cubicBezTo>
                    <a:pt x="20740" y="497"/>
                    <a:pt x="20454" y="358"/>
                    <a:pt x="20159" y="234"/>
                  </a:cubicBezTo>
                  <a:cubicBezTo>
                    <a:pt x="20002" y="168"/>
                    <a:pt x="19842" y="106"/>
                    <a:pt x="19680" y="47"/>
                  </a:cubicBezTo>
                  <a:close/>
                  <a:moveTo>
                    <a:pt x="6316" y="0"/>
                  </a:moveTo>
                  <a:lnTo>
                    <a:pt x="11959" y="0"/>
                  </a:lnTo>
                  <a:lnTo>
                    <a:pt x="11628" y="94"/>
                  </a:lnTo>
                  <a:cubicBezTo>
                    <a:pt x="11424" y="156"/>
                    <a:pt x="11219" y="223"/>
                    <a:pt x="11015" y="295"/>
                  </a:cubicBezTo>
                  <a:cubicBezTo>
                    <a:pt x="9426" y="850"/>
                    <a:pt x="7914" y="1668"/>
                    <a:pt x="6640" y="2659"/>
                  </a:cubicBezTo>
                  <a:cubicBezTo>
                    <a:pt x="5345" y="3667"/>
                    <a:pt x="4327" y="4814"/>
                    <a:pt x="3614" y="6068"/>
                  </a:cubicBezTo>
                  <a:cubicBezTo>
                    <a:pt x="2887" y="7349"/>
                    <a:pt x="2517" y="8684"/>
                    <a:pt x="2517" y="10035"/>
                  </a:cubicBezTo>
                  <a:cubicBezTo>
                    <a:pt x="2517" y="11396"/>
                    <a:pt x="3107" y="12191"/>
                    <a:pt x="4333" y="13719"/>
                  </a:cubicBezTo>
                  <a:cubicBezTo>
                    <a:pt x="4629" y="14087"/>
                    <a:pt x="4935" y="14469"/>
                    <a:pt x="5248" y="14888"/>
                  </a:cubicBezTo>
                  <a:cubicBezTo>
                    <a:pt x="7640" y="18092"/>
                    <a:pt x="10208" y="19458"/>
                    <a:pt x="13834" y="19458"/>
                  </a:cubicBezTo>
                  <a:cubicBezTo>
                    <a:pt x="16214" y="19458"/>
                    <a:pt x="17960" y="18345"/>
                    <a:pt x="20352" y="16647"/>
                  </a:cubicBezTo>
                  <a:cubicBezTo>
                    <a:pt x="20620" y="16457"/>
                    <a:pt x="20887" y="16269"/>
                    <a:pt x="21146" y="16088"/>
                  </a:cubicBezTo>
                  <a:lnTo>
                    <a:pt x="21600" y="15767"/>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6" name="Freeform: Shape 13"/>
            <p:cNvSpPr/>
            <p:nvPr/>
          </p:nvSpPr>
          <p:spPr>
            <a:xfrm>
              <a:off x="181940" y="-1"/>
              <a:ext cx="6909864" cy="9753604"/>
            </a:xfrm>
            <a:custGeom>
              <a:avLst/>
              <a:gdLst/>
              <a:ahLst/>
              <a:cxnLst>
                <a:cxn ang="0">
                  <a:pos x="wd2" y="hd2"/>
                </a:cxn>
                <a:cxn ang="5400000">
                  <a:pos x="wd2" y="hd2"/>
                </a:cxn>
                <a:cxn ang="10800000">
                  <a:pos x="wd2" y="hd2"/>
                </a:cxn>
                <a:cxn ang="16200000">
                  <a:pos x="wd2" y="hd2"/>
                </a:cxn>
              </a:cxnLst>
              <a:rect l="0" t="0" r="r" b="b"/>
              <a:pathLst>
                <a:path w="21600" h="21600" extrusionOk="0">
                  <a:moveTo>
                    <a:pt x="17547" y="0"/>
                  </a:moveTo>
                  <a:lnTo>
                    <a:pt x="21600" y="0"/>
                  </a:lnTo>
                  <a:lnTo>
                    <a:pt x="21600" y="1583"/>
                  </a:lnTo>
                  <a:lnTo>
                    <a:pt x="21510" y="1512"/>
                  </a:lnTo>
                  <a:cubicBezTo>
                    <a:pt x="21025" y="1172"/>
                    <a:pt x="20503" y="883"/>
                    <a:pt x="19947" y="649"/>
                  </a:cubicBezTo>
                  <a:cubicBezTo>
                    <a:pt x="19352" y="398"/>
                    <a:pt x="18717" y="208"/>
                    <a:pt x="18047" y="82"/>
                  </a:cubicBezTo>
                  <a:close/>
                  <a:moveTo>
                    <a:pt x="6316" y="0"/>
                  </a:moveTo>
                  <a:lnTo>
                    <a:pt x="14266" y="0"/>
                  </a:lnTo>
                  <a:lnTo>
                    <a:pt x="14166" y="11"/>
                  </a:lnTo>
                  <a:cubicBezTo>
                    <a:pt x="13171" y="143"/>
                    <a:pt x="12166" y="382"/>
                    <a:pt x="11195" y="721"/>
                  </a:cubicBezTo>
                  <a:cubicBezTo>
                    <a:pt x="9660" y="1258"/>
                    <a:pt x="8198" y="2048"/>
                    <a:pt x="6968" y="3006"/>
                  </a:cubicBezTo>
                  <a:cubicBezTo>
                    <a:pt x="5739" y="3962"/>
                    <a:pt x="4734" y="5093"/>
                    <a:pt x="4061" y="6277"/>
                  </a:cubicBezTo>
                  <a:cubicBezTo>
                    <a:pt x="3370" y="7493"/>
                    <a:pt x="3020" y="8757"/>
                    <a:pt x="3020" y="10035"/>
                  </a:cubicBezTo>
                  <a:cubicBezTo>
                    <a:pt x="3020" y="11256"/>
                    <a:pt x="3547" y="11964"/>
                    <a:pt x="4739" y="13449"/>
                  </a:cubicBezTo>
                  <a:cubicBezTo>
                    <a:pt x="5038" y="13821"/>
                    <a:pt x="5346" y="14206"/>
                    <a:pt x="5664" y="14631"/>
                  </a:cubicBezTo>
                  <a:cubicBezTo>
                    <a:pt x="6789" y="16138"/>
                    <a:pt x="7943" y="17209"/>
                    <a:pt x="9194" y="17905"/>
                  </a:cubicBezTo>
                  <a:cubicBezTo>
                    <a:pt x="10519" y="18643"/>
                    <a:pt x="12037" y="19001"/>
                    <a:pt x="13834" y="19001"/>
                  </a:cubicBezTo>
                  <a:cubicBezTo>
                    <a:pt x="14854" y="19001"/>
                    <a:pt x="15802" y="18779"/>
                    <a:pt x="16819" y="18303"/>
                  </a:cubicBezTo>
                  <a:cubicBezTo>
                    <a:pt x="17862" y="17814"/>
                    <a:pt x="18896" y="17100"/>
                    <a:pt x="20042" y="16287"/>
                  </a:cubicBezTo>
                  <a:cubicBezTo>
                    <a:pt x="20311" y="16096"/>
                    <a:pt x="20578" y="15908"/>
                    <a:pt x="20838" y="15727"/>
                  </a:cubicBezTo>
                  <a:lnTo>
                    <a:pt x="21600" y="15188"/>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7" name="Freeform: Shape 14"/>
            <p:cNvSpPr/>
            <p:nvPr/>
          </p:nvSpPr>
          <p:spPr>
            <a:xfrm>
              <a:off x="-1" y="-1"/>
              <a:ext cx="7091805" cy="9753604"/>
            </a:xfrm>
            <a:custGeom>
              <a:avLst/>
              <a:gdLst/>
              <a:ahLst/>
              <a:cxnLst>
                <a:cxn ang="0">
                  <a:pos x="wd2" y="hd2"/>
                </a:cxn>
                <a:cxn ang="5400000">
                  <a:pos x="wd2" y="hd2"/>
                </a:cxn>
                <a:cxn ang="10800000">
                  <a:pos x="wd2" y="hd2"/>
                </a:cxn>
                <a:cxn ang="16200000">
                  <a:pos x="wd2" y="hd2"/>
                </a:cxn>
              </a:cxnLst>
              <a:rect l="0" t="0" r="r" b="b"/>
              <a:pathLst>
                <a:path w="21600" h="21600" extrusionOk="0">
                  <a:moveTo>
                    <a:pt x="4197" y="0"/>
                  </a:moveTo>
                  <a:lnTo>
                    <a:pt x="7299" y="0"/>
                  </a:lnTo>
                  <a:lnTo>
                    <a:pt x="7081" y="132"/>
                  </a:lnTo>
                  <a:cubicBezTo>
                    <a:pt x="6937" y="227"/>
                    <a:pt x="6748" y="352"/>
                    <a:pt x="6561" y="486"/>
                  </a:cubicBezTo>
                  <a:lnTo>
                    <a:pt x="6559" y="488"/>
                  </a:lnTo>
                  <a:cubicBezTo>
                    <a:pt x="6487" y="538"/>
                    <a:pt x="6415" y="590"/>
                    <a:pt x="6345" y="641"/>
                  </a:cubicBezTo>
                  <a:lnTo>
                    <a:pt x="6302" y="672"/>
                  </a:lnTo>
                  <a:cubicBezTo>
                    <a:pt x="6212" y="737"/>
                    <a:pt x="6125" y="802"/>
                    <a:pt x="6052" y="858"/>
                  </a:cubicBezTo>
                  <a:cubicBezTo>
                    <a:pt x="5689" y="1135"/>
                    <a:pt x="5371" y="1396"/>
                    <a:pt x="5079" y="1655"/>
                  </a:cubicBezTo>
                  <a:cubicBezTo>
                    <a:pt x="4442" y="2214"/>
                    <a:pt x="3859" y="2821"/>
                    <a:pt x="3345" y="3459"/>
                  </a:cubicBezTo>
                  <a:cubicBezTo>
                    <a:pt x="3078" y="3789"/>
                    <a:pt x="2830" y="4127"/>
                    <a:pt x="2607" y="4462"/>
                  </a:cubicBezTo>
                  <a:cubicBezTo>
                    <a:pt x="2356" y="4847"/>
                    <a:pt x="2151" y="5197"/>
                    <a:pt x="1978" y="5534"/>
                  </a:cubicBezTo>
                  <a:lnTo>
                    <a:pt x="1978" y="5535"/>
                  </a:lnTo>
                  <a:lnTo>
                    <a:pt x="1977" y="5536"/>
                  </a:lnTo>
                  <a:cubicBezTo>
                    <a:pt x="1926" y="5632"/>
                    <a:pt x="1879" y="5729"/>
                    <a:pt x="1840" y="5812"/>
                  </a:cubicBezTo>
                  <a:lnTo>
                    <a:pt x="1772" y="5951"/>
                  </a:lnTo>
                  <a:lnTo>
                    <a:pt x="1708" y="6091"/>
                  </a:lnTo>
                  <a:lnTo>
                    <a:pt x="1698" y="6113"/>
                  </a:lnTo>
                  <a:cubicBezTo>
                    <a:pt x="1659" y="6202"/>
                    <a:pt x="1621" y="6287"/>
                    <a:pt x="1586" y="6373"/>
                  </a:cubicBezTo>
                  <a:cubicBezTo>
                    <a:pt x="1572" y="6408"/>
                    <a:pt x="1558" y="6444"/>
                    <a:pt x="1543" y="6479"/>
                  </a:cubicBezTo>
                  <a:cubicBezTo>
                    <a:pt x="1517" y="6541"/>
                    <a:pt x="1493" y="6600"/>
                    <a:pt x="1472" y="6660"/>
                  </a:cubicBezTo>
                  <a:lnTo>
                    <a:pt x="1471" y="6661"/>
                  </a:lnTo>
                  <a:lnTo>
                    <a:pt x="1470" y="6663"/>
                  </a:lnTo>
                  <a:cubicBezTo>
                    <a:pt x="1319" y="7054"/>
                    <a:pt x="1193" y="7449"/>
                    <a:pt x="1097" y="7837"/>
                  </a:cubicBezTo>
                  <a:cubicBezTo>
                    <a:pt x="896" y="8637"/>
                    <a:pt x="794" y="9456"/>
                    <a:pt x="795" y="10271"/>
                  </a:cubicBezTo>
                  <a:cubicBezTo>
                    <a:pt x="798" y="10683"/>
                    <a:pt x="840" y="11088"/>
                    <a:pt x="921" y="11471"/>
                  </a:cubicBezTo>
                  <a:cubicBezTo>
                    <a:pt x="1010" y="11876"/>
                    <a:pt x="1139" y="12262"/>
                    <a:pt x="1304" y="12618"/>
                  </a:cubicBezTo>
                  <a:lnTo>
                    <a:pt x="1304" y="12619"/>
                  </a:lnTo>
                  <a:lnTo>
                    <a:pt x="1305" y="12621"/>
                  </a:lnTo>
                  <a:cubicBezTo>
                    <a:pt x="1333" y="12685"/>
                    <a:pt x="1365" y="12748"/>
                    <a:pt x="1398" y="12815"/>
                  </a:cubicBezTo>
                  <a:cubicBezTo>
                    <a:pt x="1411" y="12841"/>
                    <a:pt x="1424" y="12867"/>
                    <a:pt x="1437" y="12894"/>
                  </a:cubicBezTo>
                  <a:cubicBezTo>
                    <a:pt x="1449" y="12916"/>
                    <a:pt x="1460" y="12938"/>
                    <a:pt x="1472" y="12960"/>
                  </a:cubicBezTo>
                  <a:cubicBezTo>
                    <a:pt x="1509" y="13030"/>
                    <a:pt x="1545" y="13095"/>
                    <a:pt x="1583" y="13160"/>
                  </a:cubicBezTo>
                  <a:lnTo>
                    <a:pt x="1585" y="13164"/>
                  </a:lnTo>
                  <a:cubicBezTo>
                    <a:pt x="1673" y="13320"/>
                    <a:pt x="1774" y="13481"/>
                    <a:pt x="1914" y="13688"/>
                  </a:cubicBezTo>
                  <a:cubicBezTo>
                    <a:pt x="2022" y="13850"/>
                    <a:pt x="2139" y="14009"/>
                    <a:pt x="2278" y="14196"/>
                  </a:cubicBezTo>
                  <a:cubicBezTo>
                    <a:pt x="2409" y="14368"/>
                    <a:pt x="2544" y="14536"/>
                    <a:pt x="2672" y="14694"/>
                  </a:cubicBezTo>
                  <a:cubicBezTo>
                    <a:pt x="2834" y="14895"/>
                    <a:pt x="3004" y="15097"/>
                    <a:pt x="3169" y="15293"/>
                  </a:cubicBezTo>
                  <a:cubicBezTo>
                    <a:pt x="3276" y="15422"/>
                    <a:pt x="3388" y="15554"/>
                    <a:pt x="3497" y="15686"/>
                  </a:cubicBezTo>
                  <a:cubicBezTo>
                    <a:pt x="3611" y="15824"/>
                    <a:pt x="3762" y="16005"/>
                    <a:pt x="3912" y="16192"/>
                  </a:cubicBezTo>
                  <a:cubicBezTo>
                    <a:pt x="3984" y="16280"/>
                    <a:pt x="4056" y="16372"/>
                    <a:pt x="4125" y="16461"/>
                  </a:cubicBezTo>
                  <a:cubicBezTo>
                    <a:pt x="4191" y="16545"/>
                    <a:pt x="4253" y="16625"/>
                    <a:pt x="4315" y="16702"/>
                  </a:cubicBezTo>
                  <a:lnTo>
                    <a:pt x="4317" y="16704"/>
                  </a:lnTo>
                  <a:cubicBezTo>
                    <a:pt x="4424" y="16842"/>
                    <a:pt x="4539" y="16980"/>
                    <a:pt x="4650" y="17113"/>
                  </a:cubicBezTo>
                  <a:lnTo>
                    <a:pt x="4714" y="17191"/>
                  </a:lnTo>
                  <a:lnTo>
                    <a:pt x="4747" y="17228"/>
                  </a:lnTo>
                  <a:cubicBezTo>
                    <a:pt x="4871" y="17372"/>
                    <a:pt x="4999" y="17520"/>
                    <a:pt x="5130" y="17662"/>
                  </a:cubicBezTo>
                  <a:cubicBezTo>
                    <a:pt x="5418" y="17976"/>
                    <a:pt x="5714" y="18274"/>
                    <a:pt x="6010" y="18548"/>
                  </a:cubicBezTo>
                  <a:cubicBezTo>
                    <a:pt x="6640" y="19127"/>
                    <a:pt x="7302" y="19623"/>
                    <a:pt x="7978" y="20022"/>
                  </a:cubicBezTo>
                  <a:cubicBezTo>
                    <a:pt x="8361" y="20245"/>
                    <a:pt x="8715" y="20426"/>
                    <a:pt x="9062" y="20574"/>
                  </a:cubicBezTo>
                  <a:lnTo>
                    <a:pt x="9064" y="20574"/>
                  </a:lnTo>
                  <a:cubicBezTo>
                    <a:pt x="9417" y="20729"/>
                    <a:pt x="9802" y="20870"/>
                    <a:pt x="10208" y="20992"/>
                  </a:cubicBezTo>
                  <a:cubicBezTo>
                    <a:pt x="10582" y="21104"/>
                    <a:pt x="10984" y="21201"/>
                    <a:pt x="11403" y="21280"/>
                  </a:cubicBezTo>
                  <a:cubicBezTo>
                    <a:pt x="11595" y="21316"/>
                    <a:pt x="11800" y="21348"/>
                    <a:pt x="12009" y="21375"/>
                  </a:cubicBezTo>
                  <a:cubicBezTo>
                    <a:pt x="12205" y="21401"/>
                    <a:pt x="12410" y="21422"/>
                    <a:pt x="12617" y="21440"/>
                  </a:cubicBezTo>
                  <a:cubicBezTo>
                    <a:pt x="13014" y="21473"/>
                    <a:pt x="13426" y="21490"/>
                    <a:pt x="13877" y="21491"/>
                  </a:cubicBezTo>
                  <a:lnTo>
                    <a:pt x="13940" y="21491"/>
                  </a:lnTo>
                  <a:cubicBezTo>
                    <a:pt x="13968" y="21491"/>
                    <a:pt x="13996" y="21491"/>
                    <a:pt x="14024" y="21491"/>
                  </a:cubicBezTo>
                  <a:cubicBezTo>
                    <a:pt x="14091" y="21491"/>
                    <a:pt x="14141" y="21491"/>
                    <a:pt x="14186" y="21489"/>
                  </a:cubicBezTo>
                  <a:lnTo>
                    <a:pt x="14189" y="21489"/>
                  </a:lnTo>
                  <a:lnTo>
                    <a:pt x="14342" y="21485"/>
                  </a:lnTo>
                  <a:lnTo>
                    <a:pt x="14495" y="21478"/>
                  </a:lnTo>
                  <a:cubicBezTo>
                    <a:pt x="14670" y="21471"/>
                    <a:pt x="14856" y="21456"/>
                    <a:pt x="15096" y="21429"/>
                  </a:cubicBezTo>
                  <a:cubicBezTo>
                    <a:pt x="15879" y="21340"/>
                    <a:pt x="16661" y="21143"/>
                    <a:pt x="17421" y="20843"/>
                  </a:cubicBezTo>
                  <a:cubicBezTo>
                    <a:pt x="17770" y="20708"/>
                    <a:pt x="18130" y="20541"/>
                    <a:pt x="18525" y="20333"/>
                  </a:cubicBezTo>
                  <a:cubicBezTo>
                    <a:pt x="18864" y="20156"/>
                    <a:pt x="19214" y="19952"/>
                    <a:pt x="19596" y="19709"/>
                  </a:cubicBezTo>
                  <a:cubicBezTo>
                    <a:pt x="19910" y="19510"/>
                    <a:pt x="20243" y="19285"/>
                    <a:pt x="20643" y="19000"/>
                  </a:cubicBezTo>
                  <a:cubicBezTo>
                    <a:pt x="20818" y="18876"/>
                    <a:pt x="20995" y="18745"/>
                    <a:pt x="21160" y="18624"/>
                  </a:cubicBezTo>
                  <a:lnTo>
                    <a:pt x="21600" y="18296"/>
                  </a:lnTo>
                  <a:lnTo>
                    <a:pt x="21600" y="21600"/>
                  </a:lnTo>
                  <a:lnTo>
                    <a:pt x="7547" y="21600"/>
                  </a:lnTo>
                  <a:lnTo>
                    <a:pt x="7268" y="21424"/>
                  </a:lnTo>
                  <a:cubicBezTo>
                    <a:pt x="5097" y="20234"/>
                    <a:pt x="3277" y="18535"/>
                    <a:pt x="2006" y="16509"/>
                  </a:cubicBezTo>
                  <a:cubicBezTo>
                    <a:pt x="693" y="14418"/>
                    <a:pt x="0" y="12026"/>
                    <a:pt x="0" y="9590"/>
                  </a:cubicBezTo>
                  <a:cubicBezTo>
                    <a:pt x="0" y="7739"/>
                    <a:pt x="389" y="5942"/>
                    <a:pt x="1156" y="4251"/>
                  </a:cubicBezTo>
                  <a:cubicBezTo>
                    <a:pt x="1805" y="2821"/>
                    <a:pt x="2698" y="1519"/>
                    <a:pt x="3816" y="37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8" name="Freeform: Shape 15"/>
            <p:cNvSpPr/>
            <p:nvPr/>
          </p:nvSpPr>
          <p:spPr>
            <a:xfrm>
              <a:off x="244413" y="-1"/>
              <a:ext cx="6847390" cy="9753604"/>
            </a:xfrm>
            <a:custGeom>
              <a:avLst/>
              <a:gdLst/>
              <a:ahLst/>
              <a:cxnLst>
                <a:cxn ang="0">
                  <a:pos x="wd2" y="hd2"/>
                </a:cxn>
                <a:cxn ang="5400000">
                  <a:pos x="wd2" y="hd2"/>
                </a:cxn>
                <a:cxn ang="10800000">
                  <a:pos x="wd2" y="hd2"/>
                </a:cxn>
                <a:cxn ang="16200000">
                  <a:pos x="wd2" y="hd2"/>
                </a:cxn>
              </a:cxnLst>
              <a:rect l="0" t="0" r="r" b="b"/>
              <a:pathLst>
                <a:path w="21600" h="21600" extrusionOk="0">
                  <a:moveTo>
                    <a:pt x="21600" y="19768"/>
                  </a:moveTo>
                  <a:lnTo>
                    <a:pt x="21600" y="21600"/>
                  </a:lnTo>
                  <a:lnTo>
                    <a:pt x="18093" y="21600"/>
                  </a:lnTo>
                  <a:lnTo>
                    <a:pt x="18594" y="21415"/>
                  </a:lnTo>
                  <a:cubicBezTo>
                    <a:pt x="19612" y="21012"/>
                    <a:pt x="20567" y="20496"/>
                    <a:pt x="21441" y="19885"/>
                  </a:cubicBezTo>
                  <a:close/>
                  <a:moveTo>
                    <a:pt x="0" y="12423"/>
                  </a:moveTo>
                  <a:lnTo>
                    <a:pt x="107" y="12857"/>
                  </a:lnTo>
                  <a:cubicBezTo>
                    <a:pt x="1170" y="16726"/>
                    <a:pt x="4125" y="19883"/>
                    <a:pt x="7994" y="21415"/>
                  </a:cubicBezTo>
                  <a:lnTo>
                    <a:pt x="8495" y="21600"/>
                  </a:lnTo>
                  <a:lnTo>
                    <a:pt x="0" y="21600"/>
                  </a:lnTo>
                  <a:close/>
                  <a:moveTo>
                    <a:pt x="0" y="0"/>
                  </a:moveTo>
                  <a:lnTo>
                    <a:pt x="4442" y="0"/>
                  </a:lnTo>
                  <a:lnTo>
                    <a:pt x="3666" y="660"/>
                  </a:lnTo>
                  <a:cubicBezTo>
                    <a:pt x="1972" y="2245"/>
                    <a:pt x="723" y="4247"/>
                    <a:pt x="107" y="6486"/>
                  </a:cubicBezTo>
                  <a:lnTo>
                    <a:pt x="0" y="6921"/>
                  </a:ln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grpSp>
      <p:sp>
        <p:nvSpPr>
          <p:cNvPr id="120" name="TextBox 1"/>
          <p:cNvSpPr txBox="1"/>
          <p:nvPr/>
        </p:nvSpPr>
        <p:spPr>
          <a:xfrm>
            <a:off x="-30483" y="355601"/>
            <a:ext cx="5967485" cy="8720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p>
            <a:pPr marL="228600" lvl="2"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SECRETARY – David Phillips </a:t>
            </a:r>
            <a:r>
              <a:rPr sz="2800" b="0" dirty="0">
                <a:latin typeface="Calibri" panose="020F0502020204030204" pitchFamily="34" charset="0"/>
                <a:cs typeface="Calibri" panose="020F0502020204030204" pitchFamily="34" charset="0"/>
              </a:rPr>
              <a:t>is stepping down</a:t>
            </a:r>
            <a:r>
              <a:rPr lang="en-GB" sz="2800" b="0" dirty="0">
                <a:latin typeface="Calibri" panose="020F0502020204030204" pitchFamily="34" charset="0"/>
                <a:cs typeface="Calibri" panose="020F0502020204030204" pitchFamily="34" charset="0"/>
              </a:rPr>
              <a:t> - </a:t>
            </a:r>
            <a:r>
              <a:rPr sz="2800" b="0" dirty="0">
                <a:latin typeface="Calibri" panose="020F0502020204030204" pitchFamily="34" charset="0"/>
                <a:cs typeface="Calibri" panose="020F0502020204030204" pitchFamily="34" charset="0"/>
              </a:rPr>
              <a:t>a volunteer is sought to fulfil this role</a:t>
            </a:r>
            <a:r>
              <a:rPr sz="2800" dirty="0">
                <a:latin typeface="Calibri" panose="020F0502020204030204" pitchFamily="34" charset="0"/>
                <a:cs typeface="Calibri" panose="020F0502020204030204" pitchFamily="34" charset="0"/>
              </a:rPr>
              <a:t>.</a:t>
            </a:r>
          </a:p>
          <a:p>
            <a:pPr marL="228600" lvl="2" algn="l" defTabSz="914400">
              <a:lnSpc>
                <a:spcPct val="72000"/>
              </a:lnSpc>
              <a:spcBef>
                <a:spcPts val="600"/>
              </a:spcBef>
              <a:buSzPct val="100000"/>
              <a:defRPr sz="1800" b="1" i="1">
                <a:latin typeface="Calibri"/>
                <a:ea typeface="Calibri"/>
                <a:cs typeface="Calibri"/>
                <a:sym typeface="Calibri"/>
              </a:defRPr>
            </a:pPr>
            <a:endParaRPr lang="en-GB" sz="2800" dirty="0">
              <a:latin typeface="Calibri" panose="020F0502020204030204" pitchFamily="34" charset="0"/>
              <a:cs typeface="Calibri" panose="020F0502020204030204" pitchFamily="34" charset="0"/>
            </a:endParaRPr>
          </a:p>
          <a:p>
            <a:pPr marL="228600" lvl="2"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VOLUNTEER CO-ORDINATOR – </a:t>
            </a:r>
            <a:r>
              <a:rPr sz="2800" b="0" dirty="0">
                <a:latin typeface="Calibri" panose="020F0502020204030204" pitchFamily="34" charset="0"/>
                <a:cs typeface="Calibri" panose="020F0502020204030204" pitchFamily="34" charset="0"/>
              </a:rPr>
              <a:t> a volunteer(s) is sought to fulfil this role</a:t>
            </a:r>
            <a:endParaRPr sz="2800" dirty="0">
              <a:latin typeface="Calibri" panose="020F0502020204030204" pitchFamily="34" charset="0"/>
              <a:ea typeface="Arial"/>
              <a:cs typeface="Calibri" panose="020F0502020204030204" pitchFamily="34" charset="0"/>
              <a:sym typeface="Arial"/>
            </a:endParaRPr>
          </a:p>
          <a:p>
            <a:pPr marL="228600" algn="l" defTabSz="914400">
              <a:lnSpc>
                <a:spcPct val="72000"/>
              </a:lnSpc>
              <a:spcBef>
                <a:spcPts val="600"/>
              </a:spcBef>
              <a:buSzPct val="100000"/>
              <a:defRPr sz="1800" b="1" i="1">
                <a:latin typeface="Calibri"/>
                <a:ea typeface="Calibri"/>
                <a:cs typeface="Calibri"/>
                <a:sym typeface="Calibri"/>
              </a:defRPr>
            </a:pPr>
            <a:endParaRPr lang="en-GB" sz="280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WELFARE </a:t>
            </a:r>
            <a:r>
              <a:rPr sz="2800" b="0" dirty="0">
                <a:latin typeface="Calibri" panose="020F0502020204030204" pitchFamily="34" charset="0"/>
                <a:cs typeface="Calibri" panose="020F0502020204030204" pitchFamily="34" charset="0"/>
              </a:rPr>
              <a:t>– a volunteer(s) is sought to fulfil this role</a:t>
            </a:r>
            <a:endParaRPr lang="en-GB" sz="2800" b="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endParaRPr lang="en-GB" sz="280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MEMBERSHIP SECRETARY – </a:t>
            </a:r>
            <a:r>
              <a:rPr sz="2800" b="0" dirty="0">
                <a:latin typeface="Calibri" panose="020F0502020204030204" pitchFamily="34" charset="0"/>
                <a:cs typeface="Calibri" panose="020F0502020204030204" pitchFamily="34" charset="0"/>
              </a:rPr>
              <a:t> a volunteer(s) is sought to fulfil this role</a:t>
            </a:r>
          </a:p>
        </p:txBody>
      </p:sp>
      <p:grpSp>
        <p:nvGrpSpPr>
          <p:cNvPr id="123" name="Group 4"/>
          <p:cNvGrpSpPr/>
          <p:nvPr/>
        </p:nvGrpSpPr>
        <p:grpSpPr>
          <a:xfrm>
            <a:off x="714806" y="3156742"/>
            <a:ext cx="6352994" cy="6274560"/>
            <a:chOff x="0" y="0"/>
            <a:chExt cx="6352993" cy="6274557"/>
          </a:xfrm>
        </p:grpSpPr>
        <p:pic>
          <p:nvPicPr>
            <p:cNvPr id="121" name="Picture 1" descr="Picture 1"/>
            <p:cNvPicPr>
              <a:picLocks noChangeAspect="1"/>
            </p:cNvPicPr>
            <p:nvPr/>
          </p:nvPicPr>
          <p:blipFill>
            <a:blip r:embed="rId2">
              <a:alphaModFix amt="15000"/>
            </a:blip>
            <a:stretch>
              <a:fillRect/>
            </a:stretch>
          </p:blipFill>
          <p:spPr>
            <a:xfrm>
              <a:off x="0" y="0"/>
              <a:ext cx="6352994" cy="6274557"/>
            </a:xfrm>
            <a:prstGeom prst="rect">
              <a:avLst/>
            </a:prstGeom>
            <a:ln w="12700" cap="flat">
              <a:noFill/>
              <a:miter lim="400000"/>
            </a:ln>
            <a:effectLst/>
          </p:spPr>
        </p:pic>
        <p:pic>
          <p:nvPicPr>
            <p:cNvPr id="122" name="Picture 2" descr="Picture 2"/>
            <p:cNvPicPr>
              <a:picLocks noChangeAspect="1"/>
            </p:cNvPicPr>
            <p:nvPr/>
          </p:nvPicPr>
          <p:blipFill>
            <a:blip r:embed="rId3">
              <a:alphaModFix amt="31000"/>
            </a:blip>
            <a:stretch>
              <a:fillRect/>
            </a:stretch>
          </p:blipFill>
          <p:spPr>
            <a:xfrm>
              <a:off x="5078862" y="5836406"/>
              <a:ext cx="1085852" cy="438152"/>
            </a:xfrm>
            <a:prstGeom prst="rect">
              <a:avLst/>
            </a:prstGeom>
            <a:ln w="12700" cap="flat">
              <a:noFill/>
              <a:miter lim="400000"/>
            </a:ln>
            <a:effectLst/>
          </p:spPr>
        </p:pic>
      </p:grpSp>
      <p:pic>
        <p:nvPicPr>
          <p:cNvPr id="3" name="Picture 2" descr="A group of people playing golf&#10;&#10;Description automatically generated with low confidence">
            <a:extLst>
              <a:ext uri="{FF2B5EF4-FFF2-40B4-BE49-F238E27FC236}">
                <a16:creationId xmlns:a16="http://schemas.microsoft.com/office/drawing/2014/main" id="{655CAF07-9D81-32F0-959F-E63D1924DD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6586" y="322297"/>
            <a:ext cx="6587889" cy="4331537"/>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0"/>
          <p:cNvGrpSpPr/>
          <p:nvPr/>
        </p:nvGrpSpPr>
        <p:grpSpPr>
          <a:xfrm>
            <a:off x="5951533" y="-1"/>
            <a:ext cx="7091806" cy="9753604"/>
            <a:chOff x="0" y="0"/>
            <a:chExt cx="7091804" cy="9753602"/>
          </a:xfrm>
        </p:grpSpPr>
        <p:sp>
          <p:nvSpPr>
            <p:cNvPr id="114" name="Freeform: Shape 11"/>
            <p:cNvSpPr/>
            <p:nvPr/>
          </p:nvSpPr>
          <p:spPr>
            <a:xfrm>
              <a:off x="173749" y="-1"/>
              <a:ext cx="6918055" cy="9753604"/>
            </a:xfrm>
            <a:custGeom>
              <a:avLst/>
              <a:gdLst/>
              <a:ahLst/>
              <a:cxnLst>
                <a:cxn ang="0">
                  <a:pos x="wd2" y="hd2"/>
                </a:cxn>
                <a:cxn ang="5400000">
                  <a:pos x="wd2" y="hd2"/>
                </a:cxn>
                <a:cxn ang="10800000">
                  <a:pos x="wd2" y="hd2"/>
                </a:cxn>
                <a:cxn ang="16200000">
                  <a:pos x="wd2" y="hd2"/>
                </a:cxn>
              </a:cxnLst>
              <a:rect l="0" t="0" r="r" b="b"/>
              <a:pathLst>
                <a:path w="21600" h="21600" extrusionOk="0">
                  <a:moveTo>
                    <a:pt x="5957" y="0"/>
                  </a:moveTo>
                  <a:lnTo>
                    <a:pt x="8427" y="0"/>
                  </a:lnTo>
                  <a:lnTo>
                    <a:pt x="8143" y="131"/>
                  </a:lnTo>
                  <a:cubicBezTo>
                    <a:pt x="7052" y="681"/>
                    <a:pt x="6028" y="1343"/>
                    <a:pt x="5101" y="2102"/>
                  </a:cubicBezTo>
                  <a:cubicBezTo>
                    <a:pt x="4485" y="2610"/>
                    <a:pt x="3915" y="3165"/>
                    <a:pt x="3403" y="3760"/>
                  </a:cubicBezTo>
                  <a:cubicBezTo>
                    <a:pt x="2891" y="4354"/>
                    <a:pt x="2439" y="4992"/>
                    <a:pt x="2061" y="5664"/>
                  </a:cubicBezTo>
                  <a:cubicBezTo>
                    <a:pt x="1683" y="6335"/>
                    <a:pt x="1368" y="7038"/>
                    <a:pt x="1150" y="7768"/>
                  </a:cubicBezTo>
                  <a:cubicBezTo>
                    <a:pt x="932" y="8496"/>
                    <a:pt x="818" y="9254"/>
                    <a:pt x="819" y="10011"/>
                  </a:cubicBezTo>
                  <a:cubicBezTo>
                    <a:pt x="823" y="10383"/>
                    <a:pt x="864" y="10753"/>
                    <a:pt x="959" y="11110"/>
                  </a:cubicBezTo>
                  <a:cubicBezTo>
                    <a:pt x="1052" y="11467"/>
                    <a:pt x="1197" y="11808"/>
                    <a:pt x="1371" y="12137"/>
                  </a:cubicBezTo>
                  <a:cubicBezTo>
                    <a:pt x="1459" y="12301"/>
                    <a:pt x="1557" y="12462"/>
                    <a:pt x="1660" y="12621"/>
                  </a:cubicBezTo>
                  <a:cubicBezTo>
                    <a:pt x="1764" y="12779"/>
                    <a:pt x="1875" y="12935"/>
                    <a:pt x="1990" y="13089"/>
                  </a:cubicBezTo>
                  <a:cubicBezTo>
                    <a:pt x="2225" y="13396"/>
                    <a:pt x="2485" y="13695"/>
                    <a:pt x="2754" y="13994"/>
                  </a:cubicBezTo>
                  <a:cubicBezTo>
                    <a:pt x="3024" y="14294"/>
                    <a:pt x="3305" y="14594"/>
                    <a:pt x="3581" y="14906"/>
                  </a:cubicBezTo>
                  <a:cubicBezTo>
                    <a:pt x="3720" y="15061"/>
                    <a:pt x="3856" y="15220"/>
                    <a:pt x="3993" y="15382"/>
                  </a:cubicBezTo>
                  <a:lnTo>
                    <a:pt x="4190" y="15615"/>
                  </a:lnTo>
                  <a:cubicBezTo>
                    <a:pt x="4255" y="15690"/>
                    <a:pt x="4317" y="15766"/>
                    <a:pt x="4384" y="15839"/>
                  </a:cubicBezTo>
                  <a:cubicBezTo>
                    <a:pt x="4906" y="16431"/>
                    <a:pt x="5472" y="16975"/>
                    <a:pt x="6047" y="17492"/>
                  </a:cubicBezTo>
                  <a:cubicBezTo>
                    <a:pt x="6336" y="17749"/>
                    <a:pt x="6630" y="17997"/>
                    <a:pt x="6931" y="18235"/>
                  </a:cubicBezTo>
                  <a:cubicBezTo>
                    <a:pt x="7232" y="18473"/>
                    <a:pt x="7539" y="18704"/>
                    <a:pt x="7857" y="18921"/>
                  </a:cubicBezTo>
                  <a:cubicBezTo>
                    <a:pt x="8491" y="19355"/>
                    <a:pt x="9175" y="19743"/>
                    <a:pt x="9926" y="20005"/>
                  </a:cubicBezTo>
                  <a:cubicBezTo>
                    <a:pt x="10300" y="20136"/>
                    <a:pt x="10688" y="20236"/>
                    <a:pt x="11083" y="20311"/>
                  </a:cubicBezTo>
                  <a:cubicBezTo>
                    <a:pt x="11182" y="20329"/>
                    <a:pt x="11280" y="20350"/>
                    <a:pt x="11380" y="20365"/>
                  </a:cubicBezTo>
                  <a:lnTo>
                    <a:pt x="11679" y="20410"/>
                  </a:lnTo>
                  <a:cubicBezTo>
                    <a:pt x="11879" y="20435"/>
                    <a:pt x="12080" y="20460"/>
                    <a:pt x="12283" y="20475"/>
                  </a:cubicBezTo>
                  <a:cubicBezTo>
                    <a:pt x="12384" y="20484"/>
                    <a:pt x="12485" y="20492"/>
                    <a:pt x="12586" y="20496"/>
                  </a:cubicBezTo>
                  <a:cubicBezTo>
                    <a:pt x="12688" y="20501"/>
                    <a:pt x="12789" y="20508"/>
                    <a:pt x="12891" y="20511"/>
                  </a:cubicBezTo>
                  <a:lnTo>
                    <a:pt x="13197" y="20517"/>
                  </a:lnTo>
                  <a:cubicBezTo>
                    <a:pt x="13298" y="20520"/>
                    <a:pt x="13401" y="20516"/>
                    <a:pt x="13503" y="20516"/>
                  </a:cubicBezTo>
                  <a:lnTo>
                    <a:pt x="13656" y="20515"/>
                  </a:lnTo>
                  <a:cubicBezTo>
                    <a:pt x="13706" y="20513"/>
                    <a:pt x="13755" y="20510"/>
                    <a:pt x="13804" y="20509"/>
                  </a:cubicBezTo>
                  <a:cubicBezTo>
                    <a:pt x="13853" y="20506"/>
                    <a:pt x="13902" y="20505"/>
                    <a:pt x="13951" y="20502"/>
                  </a:cubicBezTo>
                  <a:lnTo>
                    <a:pt x="14098" y="20491"/>
                  </a:lnTo>
                  <a:cubicBezTo>
                    <a:pt x="14294" y="20477"/>
                    <a:pt x="14488" y="20453"/>
                    <a:pt x="14680" y="20425"/>
                  </a:cubicBezTo>
                  <a:cubicBezTo>
                    <a:pt x="15451" y="20309"/>
                    <a:pt x="16192" y="20082"/>
                    <a:pt x="16898" y="19763"/>
                  </a:cubicBezTo>
                  <a:cubicBezTo>
                    <a:pt x="17606" y="19448"/>
                    <a:pt x="18280" y="19045"/>
                    <a:pt x="18946" y="18602"/>
                  </a:cubicBezTo>
                  <a:cubicBezTo>
                    <a:pt x="19113" y="18492"/>
                    <a:pt x="19278" y="18377"/>
                    <a:pt x="19443" y="18261"/>
                  </a:cubicBezTo>
                  <a:cubicBezTo>
                    <a:pt x="19609" y="18146"/>
                    <a:pt x="19774" y="18028"/>
                    <a:pt x="19940" y="17909"/>
                  </a:cubicBezTo>
                  <a:lnTo>
                    <a:pt x="20946" y="17177"/>
                  </a:lnTo>
                  <a:lnTo>
                    <a:pt x="21600" y="16720"/>
                  </a:lnTo>
                  <a:lnTo>
                    <a:pt x="21600" y="19154"/>
                  </a:lnTo>
                  <a:lnTo>
                    <a:pt x="21203" y="19422"/>
                  </a:lnTo>
                  <a:cubicBezTo>
                    <a:pt x="21024" y="19540"/>
                    <a:pt x="20843" y="19658"/>
                    <a:pt x="20659" y="19775"/>
                  </a:cubicBezTo>
                  <a:cubicBezTo>
                    <a:pt x="20474" y="19890"/>
                    <a:pt x="20288" y="20005"/>
                    <a:pt x="20098" y="20118"/>
                  </a:cubicBezTo>
                  <a:cubicBezTo>
                    <a:pt x="19718" y="20343"/>
                    <a:pt x="19327" y="20562"/>
                    <a:pt x="18920" y="20762"/>
                  </a:cubicBezTo>
                  <a:cubicBezTo>
                    <a:pt x="18512" y="20962"/>
                    <a:pt x="18091" y="21149"/>
                    <a:pt x="17653" y="21309"/>
                  </a:cubicBezTo>
                  <a:cubicBezTo>
                    <a:pt x="17435" y="21390"/>
                    <a:pt x="17212" y="21465"/>
                    <a:pt x="16987" y="21532"/>
                  </a:cubicBezTo>
                  <a:lnTo>
                    <a:pt x="16730" y="21600"/>
                  </a:lnTo>
                  <a:lnTo>
                    <a:pt x="10515" y="21600"/>
                  </a:lnTo>
                  <a:lnTo>
                    <a:pt x="10082" y="21498"/>
                  </a:lnTo>
                  <a:cubicBezTo>
                    <a:pt x="9859" y="21441"/>
                    <a:pt x="9637" y="21379"/>
                    <a:pt x="9417" y="21314"/>
                  </a:cubicBezTo>
                  <a:cubicBezTo>
                    <a:pt x="8535" y="21050"/>
                    <a:pt x="7664" y="20722"/>
                    <a:pt x="6858" y="20284"/>
                  </a:cubicBezTo>
                  <a:cubicBezTo>
                    <a:pt x="6051" y="19847"/>
                    <a:pt x="5330" y="19294"/>
                    <a:pt x="4701" y="18681"/>
                  </a:cubicBezTo>
                  <a:cubicBezTo>
                    <a:pt x="4385" y="18375"/>
                    <a:pt x="4097" y="18049"/>
                    <a:pt x="3827" y="17716"/>
                  </a:cubicBezTo>
                  <a:cubicBezTo>
                    <a:pt x="3558" y="17381"/>
                    <a:pt x="3302" y="17042"/>
                    <a:pt x="3063" y="16695"/>
                  </a:cubicBezTo>
                  <a:cubicBezTo>
                    <a:pt x="3002" y="16609"/>
                    <a:pt x="2944" y="16521"/>
                    <a:pt x="2885" y="16434"/>
                  </a:cubicBezTo>
                  <a:lnTo>
                    <a:pt x="2714" y="16182"/>
                  </a:lnTo>
                  <a:cubicBezTo>
                    <a:pt x="2605" y="16019"/>
                    <a:pt x="2492" y="15857"/>
                    <a:pt x="2378" y="15693"/>
                  </a:cubicBezTo>
                  <a:lnTo>
                    <a:pt x="1681" y="14693"/>
                  </a:lnTo>
                  <a:cubicBezTo>
                    <a:pt x="1447" y="14353"/>
                    <a:pt x="1217" y="14002"/>
                    <a:pt x="1001" y="13636"/>
                  </a:cubicBezTo>
                  <a:cubicBezTo>
                    <a:pt x="893" y="13454"/>
                    <a:pt x="789" y="13267"/>
                    <a:pt x="694" y="13076"/>
                  </a:cubicBezTo>
                  <a:cubicBezTo>
                    <a:pt x="600" y="12885"/>
                    <a:pt x="512" y="12689"/>
                    <a:pt x="434" y="12490"/>
                  </a:cubicBezTo>
                  <a:cubicBezTo>
                    <a:pt x="357" y="12290"/>
                    <a:pt x="290" y="12088"/>
                    <a:pt x="234" y="11882"/>
                  </a:cubicBezTo>
                  <a:cubicBezTo>
                    <a:pt x="208" y="11779"/>
                    <a:pt x="181" y="11676"/>
                    <a:pt x="160" y="11572"/>
                  </a:cubicBezTo>
                  <a:lnTo>
                    <a:pt x="127" y="11416"/>
                  </a:lnTo>
                  <a:lnTo>
                    <a:pt x="100" y="11260"/>
                  </a:lnTo>
                  <a:cubicBezTo>
                    <a:pt x="30" y="10844"/>
                    <a:pt x="0" y="10426"/>
                    <a:pt x="0" y="10011"/>
                  </a:cubicBezTo>
                  <a:cubicBezTo>
                    <a:pt x="3" y="9195"/>
                    <a:pt x="96" y="8379"/>
                    <a:pt x="279" y="7577"/>
                  </a:cubicBezTo>
                  <a:cubicBezTo>
                    <a:pt x="462" y="6776"/>
                    <a:pt x="741" y="5991"/>
                    <a:pt x="1118" y="5245"/>
                  </a:cubicBezTo>
                  <a:cubicBezTo>
                    <a:pt x="1874" y="3755"/>
                    <a:pt x="2971" y="2421"/>
                    <a:pt x="4262" y="1285"/>
                  </a:cubicBezTo>
                  <a:cubicBezTo>
                    <a:pt x="4585" y="1001"/>
                    <a:pt x="4922" y="729"/>
                    <a:pt x="5270" y="47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5" name="Freeform: Shape 12"/>
            <p:cNvSpPr/>
            <p:nvPr/>
          </p:nvSpPr>
          <p:spPr>
            <a:xfrm>
              <a:off x="181941" y="-1"/>
              <a:ext cx="6909863" cy="9753604"/>
            </a:xfrm>
            <a:custGeom>
              <a:avLst/>
              <a:gdLst/>
              <a:ahLst/>
              <a:cxnLst>
                <a:cxn ang="0">
                  <a:pos x="wd2" y="hd2"/>
                </a:cxn>
                <a:cxn ang="5400000">
                  <a:pos x="wd2" y="hd2"/>
                </a:cxn>
                <a:cxn ang="10800000">
                  <a:pos x="wd2" y="hd2"/>
                </a:cxn>
                <a:cxn ang="16200000">
                  <a:pos x="wd2" y="hd2"/>
                </a:cxn>
              </a:cxnLst>
              <a:rect l="0" t="0" r="r" b="b"/>
              <a:pathLst>
                <a:path w="21600" h="21600" extrusionOk="0">
                  <a:moveTo>
                    <a:pt x="19536" y="0"/>
                  </a:moveTo>
                  <a:lnTo>
                    <a:pt x="21600" y="0"/>
                  </a:lnTo>
                  <a:lnTo>
                    <a:pt x="21600" y="1014"/>
                  </a:lnTo>
                  <a:lnTo>
                    <a:pt x="21016" y="650"/>
                  </a:lnTo>
                  <a:cubicBezTo>
                    <a:pt x="20740" y="497"/>
                    <a:pt x="20454" y="358"/>
                    <a:pt x="20159" y="234"/>
                  </a:cubicBezTo>
                  <a:cubicBezTo>
                    <a:pt x="20002" y="168"/>
                    <a:pt x="19842" y="106"/>
                    <a:pt x="19680" y="47"/>
                  </a:cubicBezTo>
                  <a:close/>
                  <a:moveTo>
                    <a:pt x="6316" y="0"/>
                  </a:moveTo>
                  <a:lnTo>
                    <a:pt x="11959" y="0"/>
                  </a:lnTo>
                  <a:lnTo>
                    <a:pt x="11628" y="94"/>
                  </a:lnTo>
                  <a:cubicBezTo>
                    <a:pt x="11424" y="156"/>
                    <a:pt x="11219" y="223"/>
                    <a:pt x="11015" y="295"/>
                  </a:cubicBezTo>
                  <a:cubicBezTo>
                    <a:pt x="9426" y="850"/>
                    <a:pt x="7914" y="1668"/>
                    <a:pt x="6640" y="2659"/>
                  </a:cubicBezTo>
                  <a:cubicBezTo>
                    <a:pt x="5345" y="3667"/>
                    <a:pt x="4327" y="4814"/>
                    <a:pt x="3614" y="6068"/>
                  </a:cubicBezTo>
                  <a:cubicBezTo>
                    <a:pt x="2887" y="7349"/>
                    <a:pt x="2517" y="8684"/>
                    <a:pt x="2517" y="10035"/>
                  </a:cubicBezTo>
                  <a:cubicBezTo>
                    <a:pt x="2517" y="11396"/>
                    <a:pt x="3107" y="12191"/>
                    <a:pt x="4333" y="13719"/>
                  </a:cubicBezTo>
                  <a:cubicBezTo>
                    <a:pt x="4629" y="14087"/>
                    <a:pt x="4935" y="14469"/>
                    <a:pt x="5248" y="14888"/>
                  </a:cubicBezTo>
                  <a:cubicBezTo>
                    <a:pt x="7640" y="18092"/>
                    <a:pt x="10208" y="19458"/>
                    <a:pt x="13834" y="19458"/>
                  </a:cubicBezTo>
                  <a:cubicBezTo>
                    <a:pt x="16214" y="19458"/>
                    <a:pt x="17960" y="18345"/>
                    <a:pt x="20352" y="16647"/>
                  </a:cubicBezTo>
                  <a:cubicBezTo>
                    <a:pt x="20620" y="16457"/>
                    <a:pt x="20887" y="16269"/>
                    <a:pt x="21146" y="16088"/>
                  </a:cubicBezTo>
                  <a:lnTo>
                    <a:pt x="21600" y="15767"/>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6" name="Freeform: Shape 13"/>
            <p:cNvSpPr/>
            <p:nvPr/>
          </p:nvSpPr>
          <p:spPr>
            <a:xfrm>
              <a:off x="181940" y="-1"/>
              <a:ext cx="6909864" cy="9753604"/>
            </a:xfrm>
            <a:custGeom>
              <a:avLst/>
              <a:gdLst/>
              <a:ahLst/>
              <a:cxnLst>
                <a:cxn ang="0">
                  <a:pos x="wd2" y="hd2"/>
                </a:cxn>
                <a:cxn ang="5400000">
                  <a:pos x="wd2" y="hd2"/>
                </a:cxn>
                <a:cxn ang="10800000">
                  <a:pos x="wd2" y="hd2"/>
                </a:cxn>
                <a:cxn ang="16200000">
                  <a:pos x="wd2" y="hd2"/>
                </a:cxn>
              </a:cxnLst>
              <a:rect l="0" t="0" r="r" b="b"/>
              <a:pathLst>
                <a:path w="21600" h="21600" extrusionOk="0">
                  <a:moveTo>
                    <a:pt x="17547" y="0"/>
                  </a:moveTo>
                  <a:lnTo>
                    <a:pt x="21600" y="0"/>
                  </a:lnTo>
                  <a:lnTo>
                    <a:pt x="21600" y="1583"/>
                  </a:lnTo>
                  <a:lnTo>
                    <a:pt x="21510" y="1512"/>
                  </a:lnTo>
                  <a:cubicBezTo>
                    <a:pt x="21025" y="1172"/>
                    <a:pt x="20503" y="883"/>
                    <a:pt x="19947" y="649"/>
                  </a:cubicBezTo>
                  <a:cubicBezTo>
                    <a:pt x="19352" y="398"/>
                    <a:pt x="18717" y="208"/>
                    <a:pt x="18047" y="82"/>
                  </a:cubicBezTo>
                  <a:close/>
                  <a:moveTo>
                    <a:pt x="6316" y="0"/>
                  </a:moveTo>
                  <a:lnTo>
                    <a:pt x="14266" y="0"/>
                  </a:lnTo>
                  <a:lnTo>
                    <a:pt x="14166" y="11"/>
                  </a:lnTo>
                  <a:cubicBezTo>
                    <a:pt x="13171" y="143"/>
                    <a:pt x="12166" y="382"/>
                    <a:pt x="11195" y="721"/>
                  </a:cubicBezTo>
                  <a:cubicBezTo>
                    <a:pt x="9660" y="1258"/>
                    <a:pt x="8198" y="2048"/>
                    <a:pt x="6968" y="3006"/>
                  </a:cubicBezTo>
                  <a:cubicBezTo>
                    <a:pt x="5739" y="3962"/>
                    <a:pt x="4734" y="5093"/>
                    <a:pt x="4061" y="6277"/>
                  </a:cubicBezTo>
                  <a:cubicBezTo>
                    <a:pt x="3370" y="7493"/>
                    <a:pt x="3020" y="8757"/>
                    <a:pt x="3020" y="10035"/>
                  </a:cubicBezTo>
                  <a:cubicBezTo>
                    <a:pt x="3020" y="11256"/>
                    <a:pt x="3547" y="11964"/>
                    <a:pt x="4739" y="13449"/>
                  </a:cubicBezTo>
                  <a:cubicBezTo>
                    <a:pt x="5038" y="13821"/>
                    <a:pt x="5346" y="14206"/>
                    <a:pt x="5664" y="14631"/>
                  </a:cubicBezTo>
                  <a:cubicBezTo>
                    <a:pt x="6789" y="16138"/>
                    <a:pt x="7943" y="17209"/>
                    <a:pt x="9194" y="17905"/>
                  </a:cubicBezTo>
                  <a:cubicBezTo>
                    <a:pt x="10519" y="18643"/>
                    <a:pt x="12037" y="19001"/>
                    <a:pt x="13834" y="19001"/>
                  </a:cubicBezTo>
                  <a:cubicBezTo>
                    <a:pt x="14854" y="19001"/>
                    <a:pt x="15802" y="18779"/>
                    <a:pt x="16819" y="18303"/>
                  </a:cubicBezTo>
                  <a:cubicBezTo>
                    <a:pt x="17862" y="17814"/>
                    <a:pt x="18896" y="17100"/>
                    <a:pt x="20042" y="16287"/>
                  </a:cubicBezTo>
                  <a:cubicBezTo>
                    <a:pt x="20311" y="16096"/>
                    <a:pt x="20578" y="15908"/>
                    <a:pt x="20838" y="15727"/>
                  </a:cubicBezTo>
                  <a:lnTo>
                    <a:pt x="21600" y="15188"/>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7" name="Freeform: Shape 14"/>
            <p:cNvSpPr/>
            <p:nvPr/>
          </p:nvSpPr>
          <p:spPr>
            <a:xfrm>
              <a:off x="-1" y="-1"/>
              <a:ext cx="7091805" cy="9753604"/>
            </a:xfrm>
            <a:custGeom>
              <a:avLst/>
              <a:gdLst/>
              <a:ahLst/>
              <a:cxnLst>
                <a:cxn ang="0">
                  <a:pos x="wd2" y="hd2"/>
                </a:cxn>
                <a:cxn ang="5400000">
                  <a:pos x="wd2" y="hd2"/>
                </a:cxn>
                <a:cxn ang="10800000">
                  <a:pos x="wd2" y="hd2"/>
                </a:cxn>
                <a:cxn ang="16200000">
                  <a:pos x="wd2" y="hd2"/>
                </a:cxn>
              </a:cxnLst>
              <a:rect l="0" t="0" r="r" b="b"/>
              <a:pathLst>
                <a:path w="21600" h="21600" extrusionOk="0">
                  <a:moveTo>
                    <a:pt x="4197" y="0"/>
                  </a:moveTo>
                  <a:lnTo>
                    <a:pt x="7299" y="0"/>
                  </a:lnTo>
                  <a:lnTo>
                    <a:pt x="7081" y="132"/>
                  </a:lnTo>
                  <a:cubicBezTo>
                    <a:pt x="6937" y="227"/>
                    <a:pt x="6748" y="352"/>
                    <a:pt x="6561" y="486"/>
                  </a:cubicBezTo>
                  <a:lnTo>
                    <a:pt x="6559" y="488"/>
                  </a:lnTo>
                  <a:cubicBezTo>
                    <a:pt x="6487" y="538"/>
                    <a:pt x="6415" y="590"/>
                    <a:pt x="6345" y="641"/>
                  </a:cubicBezTo>
                  <a:lnTo>
                    <a:pt x="6302" y="672"/>
                  </a:lnTo>
                  <a:cubicBezTo>
                    <a:pt x="6212" y="737"/>
                    <a:pt x="6125" y="802"/>
                    <a:pt x="6052" y="858"/>
                  </a:cubicBezTo>
                  <a:cubicBezTo>
                    <a:pt x="5689" y="1135"/>
                    <a:pt x="5371" y="1396"/>
                    <a:pt x="5079" y="1655"/>
                  </a:cubicBezTo>
                  <a:cubicBezTo>
                    <a:pt x="4442" y="2214"/>
                    <a:pt x="3859" y="2821"/>
                    <a:pt x="3345" y="3459"/>
                  </a:cubicBezTo>
                  <a:cubicBezTo>
                    <a:pt x="3078" y="3789"/>
                    <a:pt x="2830" y="4127"/>
                    <a:pt x="2607" y="4462"/>
                  </a:cubicBezTo>
                  <a:cubicBezTo>
                    <a:pt x="2356" y="4847"/>
                    <a:pt x="2151" y="5197"/>
                    <a:pt x="1978" y="5534"/>
                  </a:cubicBezTo>
                  <a:lnTo>
                    <a:pt x="1978" y="5535"/>
                  </a:lnTo>
                  <a:lnTo>
                    <a:pt x="1977" y="5536"/>
                  </a:lnTo>
                  <a:cubicBezTo>
                    <a:pt x="1926" y="5632"/>
                    <a:pt x="1879" y="5729"/>
                    <a:pt x="1840" y="5812"/>
                  </a:cubicBezTo>
                  <a:lnTo>
                    <a:pt x="1772" y="5951"/>
                  </a:lnTo>
                  <a:lnTo>
                    <a:pt x="1708" y="6091"/>
                  </a:lnTo>
                  <a:lnTo>
                    <a:pt x="1698" y="6113"/>
                  </a:lnTo>
                  <a:cubicBezTo>
                    <a:pt x="1659" y="6202"/>
                    <a:pt x="1621" y="6287"/>
                    <a:pt x="1586" y="6373"/>
                  </a:cubicBezTo>
                  <a:cubicBezTo>
                    <a:pt x="1572" y="6408"/>
                    <a:pt x="1558" y="6444"/>
                    <a:pt x="1543" y="6479"/>
                  </a:cubicBezTo>
                  <a:cubicBezTo>
                    <a:pt x="1517" y="6541"/>
                    <a:pt x="1493" y="6600"/>
                    <a:pt x="1472" y="6660"/>
                  </a:cubicBezTo>
                  <a:lnTo>
                    <a:pt x="1471" y="6661"/>
                  </a:lnTo>
                  <a:lnTo>
                    <a:pt x="1470" y="6663"/>
                  </a:lnTo>
                  <a:cubicBezTo>
                    <a:pt x="1319" y="7054"/>
                    <a:pt x="1193" y="7449"/>
                    <a:pt x="1097" y="7837"/>
                  </a:cubicBezTo>
                  <a:cubicBezTo>
                    <a:pt x="896" y="8637"/>
                    <a:pt x="794" y="9456"/>
                    <a:pt x="795" y="10271"/>
                  </a:cubicBezTo>
                  <a:cubicBezTo>
                    <a:pt x="798" y="10683"/>
                    <a:pt x="840" y="11088"/>
                    <a:pt x="921" y="11471"/>
                  </a:cubicBezTo>
                  <a:cubicBezTo>
                    <a:pt x="1010" y="11876"/>
                    <a:pt x="1139" y="12262"/>
                    <a:pt x="1304" y="12618"/>
                  </a:cubicBezTo>
                  <a:lnTo>
                    <a:pt x="1304" y="12619"/>
                  </a:lnTo>
                  <a:lnTo>
                    <a:pt x="1305" y="12621"/>
                  </a:lnTo>
                  <a:cubicBezTo>
                    <a:pt x="1333" y="12685"/>
                    <a:pt x="1365" y="12748"/>
                    <a:pt x="1398" y="12815"/>
                  </a:cubicBezTo>
                  <a:cubicBezTo>
                    <a:pt x="1411" y="12841"/>
                    <a:pt x="1424" y="12867"/>
                    <a:pt x="1437" y="12894"/>
                  </a:cubicBezTo>
                  <a:cubicBezTo>
                    <a:pt x="1449" y="12916"/>
                    <a:pt x="1460" y="12938"/>
                    <a:pt x="1472" y="12960"/>
                  </a:cubicBezTo>
                  <a:cubicBezTo>
                    <a:pt x="1509" y="13030"/>
                    <a:pt x="1545" y="13095"/>
                    <a:pt x="1583" y="13160"/>
                  </a:cubicBezTo>
                  <a:lnTo>
                    <a:pt x="1585" y="13164"/>
                  </a:lnTo>
                  <a:cubicBezTo>
                    <a:pt x="1673" y="13320"/>
                    <a:pt x="1774" y="13481"/>
                    <a:pt x="1914" y="13688"/>
                  </a:cubicBezTo>
                  <a:cubicBezTo>
                    <a:pt x="2022" y="13850"/>
                    <a:pt x="2139" y="14009"/>
                    <a:pt x="2278" y="14196"/>
                  </a:cubicBezTo>
                  <a:cubicBezTo>
                    <a:pt x="2409" y="14368"/>
                    <a:pt x="2544" y="14536"/>
                    <a:pt x="2672" y="14694"/>
                  </a:cubicBezTo>
                  <a:cubicBezTo>
                    <a:pt x="2834" y="14895"/>
                    <a:pt x="3004" y="15097"/>
                    <a:pt x="3169" y="15293"/>
                  </a:cubicBezTo>
                  <a:cubicBezTo>
                    <a:pt x="3276" y="15422"/>
                    <a:pt x="3388" y="15554"/>
                    <a:pt x="3497" y="15686"/>
                  </a:cubicBezTo>
                  <a:cubicBezTo>
                    <a:pt x="3611" y="15824"/>
                    <a:pt x="3762" y="16005"/>
                    <a:pt x="3912" y="16192"/>
                  </a:cubicBezTo>
                  <a:cubicBezTo>
                    <a:pt x="3984" y="16280"/>
                    <a:pt x="4056" y="16372"/>
                    <a:pt x="4125" y="16461"/>
                  </a:cubicBezTo>
                  <a:cubicBezTo>
                    <a:pt x="4191" y="16545"/>
                    <a:pt x="4253" y="16625"/>
                    <a:pt x="4315" y="16702"/>
                  </a:cubicBezTo>
                  <a:lnTo>
                    <a:pt x="4317" y="16704"/>
                  </a:lnTo>
                  <a:cubicBezTo>
                    <a:pt x="4424" y="16842"/>
                    <a:pt x="4539" y="16980"/>
                    <a:pt x="4650" y="17113"/>
                  </a:cubicBezTo>
                  <a:lnTo>
                    <a:pt x="4714" y="17191"/>
                  </a:lnTo>
                  <a:lnTo>
                    <a:pt x="4747" y="17228"/>
                  </a:lnTo>
                  <a:cubicBezTo>
                    <a:pt x="4871" y="17372"/>
                    <a:pt x="4999" y="17520"/>
                    <a:pt x="5130" y="17662"/>
                  </a:cubicBezTo>
                  <a:cubicBezTo>
                    <a:pt x="5418" y="17976"/>
                    <a:pt x="5714" y="18274"/>
                    <a:pt x="6010" y="18548"/>
                  </a:cubicBezTo>
                  <a:cubicBezTo>
                    <a:pt x="6640" y="19127"/>
                    <a:pt x="7302" y="19623"/>
                    <a:pt x="7978" y="20022"/>
                  </a:cubicBezTo>
                  <a:cubicBezTo>
                    <a:pt x="8361" y="20245"/>
                    <a:pt x="8715" y="20426"/>
                    <a:pt x="9062" y="20574"/>
                  </a:cubicBezTo>
                  <a:lnTo>
                    <a:pt x="9064" y="20574"/>
                  </a:lnTo>
                  <a:cubicBezTo>
                    <a:pt x="9417" y="20729"/>
                    <a:pt x="9802" y="20870"/>
                    <a:pt x="10208" y="20992"/>
                  </a:cubicBezTo>
                  <a:cubicBezTo>
                    <a:pt x="10582" y="21104"/>
                    <a:pt x="10984" y="21201"/>
                    <a:pt x="11403" y="21280"/>
                  </a:cubicBezTo>
                  <a:cubicBezTo>
                    <a:pt x="11595" y="21316"/>
                    <a:pt x="11800" y="21348"/>
                    <a:pt x="12009" y="21375"/>
                  </a:cubicBezTo>
                  <a:cubicBezTo>
                    <a:pt x="12205" y="21401"/>
                    <a:pt x="12410" y="21422"/>
                    <a:pt x="12617" y="21440"/>
                  </a:cubicBezTo>
                  <a:cubicBezTo>
                    <a:pt x="13014" y="21473"/>
                    <a:pt x="13426" y="21490"/>
                    <a:pt x="13877" y="21491"/>
                  </a:cubicBezTo>
                  <a:lnTo>
                    <a:pt x="13940" y="21491"/>
                  </a:lnTo>
                  <a:cubicBezTo>
                    <a:pt x="13968" y="21491"/>
                    <a:pt x="13996" y="21491"/>
                    <a:pt x="14024" y="21491"/>
                  </a:cubicBezTo>
                  <a:cubicBezTo>
                    <a:pt x="14091" y="21491"/>
                    <a:pt x="14141" y="21491"/>
                    <a:pt x="14186" y="21489"/>
                  </a:cubicBezTo>
                  <a:lnTo>
                    <a:pt x="14189" y="21489"/>
                  </a:lnTo>
                  <a:lnTo>
                    <a:pt x="14342" y="21485"/>
                  </a:lnTo>
                  <a:lnTo>
                    <a:pt x="14495" y="21478"/>
                  </a:lnTo>
                  <a:cubicBezTo>
                    <a:pt x="14670" y="21471"/>
                    <a:pt x="14856" y="21456"/>
                    <a:pt x="15096" y="21429"/>
                  </a:cubicBezTo>
                  <a:cubicBezTo>
                    <a:pt x="15879" y="21340"/>
                    <a:pt x="16661" y="21143"/>
                    <a:pt x="17421" y="20843"/>
                  </a:cubicBezTo>
                  <a:cubicBezTo>
                    <a:pt x="17770" y="20708"/>
                    <a:pt x="18130" y="20541"/>
                    <a:pt x="18525" y="20333"/>
                  </a:cubicBezTo>
                  <a:cubicBezTo>
                    <a:pt x="18864" y="20156"/>
                    <a:pt x="19214" y="19952"/>
                    <a:pt x="19596" y="19709"/>
                  </a:cubicBezTo>
                  <a:cubicBezTo>
                    <a:pt x="19910" y="19510"/>
                    <a:pt x="20243" y="19285"/>
                    <a:pt x="20643" y="19000"/>
                  </a:cubicBezTo>
                  <a:cubicBezTo>
                    <a:pt x="20818" y="18876"/>
                    <a:pt x="20995" y="18745"/>
                    <a:pt x="21160" y="18624"/>
                  </a:cubicBezTo>
                  <a:lnTo>
                    <a:pt x="21600" y="18296"/>
                  </a:lnTo>
                  <a:lnTo>
                    <a:pt x="21600" y="21600"/>
                  </a:lnTo>
                  <a:lnTo>
                    <a:pt x="7547" y="21600"/>
                  </a:lnTo>
                  <a:lnTo>
                    <a:pt x="7268" y="21424"/>
                  </a:lnTo>
                  <a:cubicBezTo>
                    <a:pt x="5097" y="20234"/>
                    <a:pt x="3277" y="18535"/>
                    <a:pt x="2006" y="16509"/>
                  </a:cubicBezTo>
                  <a:cubicBezTo>
                    <a:pt x="693" y="14418"/>
                    <a:pt x="0" y="12026"/>
                    <a:pt x="0" y="9590"/>
                  </a:cubicBezTo>
                  <a:cubicBezTo>
                    <a:pt x="0" y="7739"/>
                    <a:pt x="389" y="5942"/>
                    <a:pt x="1156" y="4251"/>
                  </a:cubicBezTo>
                  <a:cubicBezTo>
                    <a:pt x="1805" y="2821"/>
                    <a:pt x="2698" y="1519"/>
                    <a:pt x="3816" y="37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8" name="Freeform: Shape 15"/>
            <p:cNvSpPr/>
            <p:nvPr/>
          </p:nvSpPr>
          <p:spPr>
            <a:xfrm>
              <a:off x="244413" y="-1"/>
              <a:ext cx="6847390" cy="9753604"/>
            </a:xfrm>
            <a:custGeom>
              <a:avLst/>
              <a:gdLst/>
              <a:ahLst/>
              <a:cxnLst>
                <a:cxn ang="0">
                  <a:pos x="wd2" y="hd2"/>
                </a:cxn>
                <a:cxn ang="5400000">
                  <a:pos x="wd2" y="hd2"/>
                </a:cxn>
                <a:cxn ang="10800000">
                  <a:pos x="wd2" y="hd2"/>
                </a:cxn>
                <a:cxn ang="16200000">
                  <a:pos x="wd2" y="hd2"/>
                </a:cxn>
              </a:cxnLst>
              <a:rect l="0" t="0" r="r" b="b"/>
              <a:pathLst>
                <a:path w="21600" h="21600" extrusionOk="0">
                  <a:moveTo>
                    <a:pt x="21600" y="19768"/>
                  </a:moveTo>
                  <a:lnTo>
                    <a:pt x="21600" y="21600"/>
                  </a:lnTo>
                  <a:lnTo>
                    <a:pt x="18093" y="21600"/>
                  </a:lnTo>
                  <a:lnTo>
                    <a:pt x="18594" y="21415"/>
                  </a:lnTo>
                  <a:cubicBezTo>
                    <a:pt x="19612" y="21012"/>
                    <a:pt x="20567" y="20496"/>
                    <a:pt x="21441" y="19885"/>
                  </a:cubicBezTo>
                  <a:close/>
                  <a:moveTo>
                    <a:pt x="0" y="12423"/>
                  </a:moveTo>
                  <a:lnTo>
                    <a:pt x="107" y="12857"/>
                  </a:lnTo>
                  <a:cubicBezTo>
                    <a:pt x="1170" y="16726"/>
                    <a:pt x="4125" y="19883"/>
                    <a:pt x="7994" y="21415"/>
                  </a:cubicBezTo>
                  <a:lnTo>
                    <a:pt x="8495" y="21600"/>
                  </a:lnTo>
                  <a:lnTo>
                    <a:pt x="0" y="21600"/>
                  </a:lnTo>
                  <a:close/>
                  <a:moveTo>
                    <a:pt x="0" y="0"/>
                  </a:moveTo>
                  <a:lnTo>
                    <a:pt x="4442" y="0"/>
                  </a:lnTo>
                  <a:lnTo>
                    <a:pt x="3666" y="660"/>
                  </a:lnTo>
                  <a:cubicBezTo>
                    <a:pt x="1972" y="2245"/>
                    <a:pt x="723" y="4247"/>
                    <a:pt x="107" y="6486"/>
                  </a:cubicBezTo>
                  <a:lnTo>
                    <a:pt x="0" y="6921"/>
                  </a:ln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grpSp>
      <p:sp>
        <p:nvSpPr>
          <p:cNvPr id="120" name="TextBox 1"/>
          <p:cNvSpPr txBox="1"/>
          <p:nvPr/>
        </p:nvSpPr>
        <p:spPr>
          <a:xfrm>
            <a:off x="-93099" y="1640321"/>
            <a:ext cx="6659637" cy="8720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p>
            <a:pPr marL="228600" algn="l" defTabSz="914400">
              <a:lnSpc>
                <a:spcPct val="72000"/>
              </a:lnSpc>
              <a:spcBef>
                <a:spcPts val="600"/>
              </a:spcBef>
              <a:buSzPct val="100000"/>
              <a:defRPr sz="1100">
                <a:latin typeface="Arial"/>
                <a:ea typeface="Arial"/>
                <a:cs typeface="Arial"/>
                <a:sym typeface="Arial"/>
              </a:defRPr>
            </a:pPr>
            <a:endParaRPr sz="2800" b="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HEAD COACH (Year #2) – Eugene </a:t>
            </a:r>
            <a:r>
              <a:rPr sz="2800" dirty="0" err="1">
                <a:latin typeface="Calibri" panose="020F0502020204030204" pitchFamily="34" charset="0"/>
                <a:cs typeface="Calibri" panose="020F0502020204030204" pitchFamily="34" charset="0"/>
              </a:rPr>
              <a:t>Kert</a:t>
            </a:r>
            <a:r>
              <a:rPr lang="en-GB" sz="2800" dirty="0">
                <a:latin typeface="Calibri" panose="020F0502020204030204" pitchFamily="34" charset="0"/>
                <a:cs typeface="Calibri" panose="020F0502020204030204" pitchFamily="34" charset="0"/>
              </a:rPr>
              <a:t>z</a:t>
            </a:r>
            <a:r>
              <a:rPr sz="2800" dirty="0">
                <a:latin typeface="Calibri" panose="020F0502020204030204" pitchFamily="34" charset="0"/>
                <a:cs typeface="Calibri" panose="020F0502020204030204" pitchFamily="34" charset="0"/>
              </a:rPr>
              <a:t>man</a:t>
            </a:r>
            <a:r>
              <a:rPr sz="2800" b="0" dirty="0">
                <a:latin typeface="Calibri" panose="020F0502020204030204" pitchFamily="34" charset="0"/>
                <a:cs typeface="Calibri" panose="020F0502020204030204" pitchFamily="34" charset="0"/>
              </a:rPr>
              <a:t> wishes to step down to focus energy on </a:t>
            </a:r>
            <a:r>
              <a:rPr sz="2800" dirty="0">
                <a:latin typeface="Calibri" panose="020F0502020204030204" pitchFamily="34" charset="0"/>
                <a:cs typeface="Calibri" panose="020F0502020204030204" pitchFamily="34" charset="0"/>
              </a:rPr>
              <a:t>Events</a:t>
            </a:r>
            <a:r>
              <a:rPr sz="2800" b="0" dirty="0">
                <a:latin typeface="Calibri" panose="020F0502020204030204" pitchFamily="34" charset="0"/>
                <a:cs typeface="Calibri" panose="020F0502020204030204" pitchFamily="34" charset="0"/>
              </a:rPr>
              <a:t> (as a volunteer) </a:t>
            </a:r>
            <a:r>
              <a:rPr lang="en-GB" sz="2800" b="0" dirty="0">
                <a:latin typeface="Calibri" panose="020F0502020204030204" pitchFamily="34" charset="0"/>
                <a:cs typeface="Calibri" panose="020F0502020204030204" pitchFamily="34" charset="0"/>
              </a:rPr>
              <a:t> - </a:t>
            </a:r>
            <a:r>
              <a:rPr sz="2800" b="0" dirty="0">
                <a:latin typeface="Calibri" panose="020F0502020204030204" pitchFamily="34" charset="0"/>
                <a:cs typeface="Calibri" panose="020F0502020204030204" pitchFamily="34" charset="0"/>
              </a:rPr>
              <a:t>a volunteer is sought to fulfil this role</a:t>
            </a:r>
            <a:endParaRPr lang="en-GB" sz="2800" b="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endParaRPr sz="2800" b="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VICE CHAIR (Year #1) – Steve Glass </a:t>
            </a:r>
            <a:r>
              <a:rPr sz="2800" b="0" dirty="0">
                <a:latin typeface="Calibri" panose="020F0502020204030204" pitchFamily="34" charset="0"/>
                <a:cs typeface="Calibri" panose="020F0502020204030204" pitchFamily="34" charset="0"/>
              </a:rPr>
              <a:t>wishes to step down – a volunteer is sought to fulfil this role</a:t>
            </a:r>
          </a:p>
          <a:p>
            <a:pPr marL="228600" algn="l" defTabSz="914400">
              <a:lnSpc>
                <a:spcPct val="72000"/>
              </a:lnSpc>
              <a:spcBef>
                <a:spcPts val="600"/>
              </a:spcBef>
              <a:buSzPct val="100000"/>
              <a:defRPr sz="1800" b="1" i="1">
                <a:latin typeface="Calibri"/>
                <a:ea typeface="Calibri"/>
                <a:cs typeface="Calibri"/>
                <a:sym typeface="Calibri"/>
              </a:defRPr>
            </a:pPr>
            <a:endParaRPr lang="en-GB" sz="280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DIGITAL VOLUNTEER – </a:t>
            </a:r>
            <a:r>
              <a:rPr sz="2800" b="0" dirty="0">
                <a:latin typeface="Calibri" panose="020F0502020204030204" pitchFamily="34" charset="0"/>
                <a:cs typeface="Calibri" panose="020F0502020204030204" pitchFamily="34" charset="0"/>
              </a:rPr>
              <a:t>Chris Crowther currently covers this role in addition to Chair and Coach. A volunteer(s) is sought to fulfil this role</a:t>
            </a:r>
          </a:p>
          <a:p>
            <a:pPr marL="228600" algn="l" defTabSz="914400">
              <a:lnSpc>
                <a:spcPct val="72000"/>
              </a:lnSpc>
              <a:spcBef>
                <a:spcPts val="600"/>
              </a:spcBef>
              <a:buSzPct val="100000"/>
              <a:defRPr sz="1800" b="1" i="1">
                <a:latin typeface="Calibri"/>
                <a:ea typeface="Calibri"/>
                <a:cs typeface="Calibri"/>
                <a:sym typeface="Calibri"/>
              </a:defRPr>
            </a:pPr>
            <a:endParaRPr lang="en-GB" sz="2800" dirty="0">
              <a:latin typeface="Calibri" panose="020F0502020204030204" pitchFamily="34" charset="0"/>
              <a:cs typeface="Calibri" panose="020F0502020204030204" pitchFamily="34" charset="0"/>
            </a:endParaRPr>
          </a:p>
          <a:p>
            <a:pPr marL="228600" algn="l" defTabSz="914400">
              <a:lnSpc>
                <a:spcPct val="72000"/>
              </a:lnSpc>
              <a:spcBef>
                <a:spcPts val="600"/>
              </a:spcBef>
              <a:buSzPct val="100000"/>
              <a:defRPr sz="1800" b="1" i="1">
                <a:latin typeface="Calibri"/>
                <a:ea typeface="Calibri"/>
                <a:cs typeface="Calibri"/>
                <a:sym typeface="Calibri"/>
              </a:defRPr>
            </a:pPr>
            <a:r>
              <a:rPr sz="2800" dirty="0">
                <a:latin typeface="Calibri" panose="020F0502020204030204" pitchFamily="34" charset="0"/>
                <a:cs typeface="Calibri" panose="020F0502020204030204" pitchFamily="34" charset="0"/>
              </a:rPr>
              <a:t>BIKE LOAN CO-ORDINATOR(s) – </a:t>
            </a:r>
            <a:r>
              <a:rPr sz="2800" b="0" dirty="0">
                <a:latin typeface="Calibri" panose="020F0502020204030204" pitchFamily="34" charset="0"/>
                <a:cs typeface="Calibri" panose="020F0502020204030204" pitchFamily="34" charset="0"/>
              </a:rPr>
              <a:t> a newly created volunteer  volunteer(s) is sought to fulfil this role</a:t>
            </a:r>
            <a:endParaRPr sz="2800" dirty="0">
              <a:latin typeface="Calibri" panose="020F0502020204030204" pitchFamily="34" charset="0"/>
              <a:cs typeface="Calibri" panose="020F0502020204030204" pitchFamily="34" charset="0"/>
            </a:endParaRPr>
          </a:p>
        </p:txBody>
      </p:sp>
      <p:grpSp>
        <p:nvGrpSpPr>
          <p:cNvPr id="123" name="Group 4"/>
          <p:cNvGrpSpPr/>
          <p:nvPr/>
        </p:nvGrpSpPr>
        <p:grpSpPr>
          <a:xfrm>
            <a:off x="6195945" y="163962"/>
            <a:ext cx="6352994" cy="6274560"/>
            <a:chOff x="0" y="0"/>
            <a:chExt cx="6352993" cy="6274557"/>
          </a:xfrm>
        </p:grpSpPr>
        <p:pic>
          <p:nvPicPr>
            <p:cNvPr id="121" name="Picture 1" descr="Picture 1"/>
            <p:cNvPicPr>
              <a:picLocks noChangeAspect="1"/>
            </p:cNvPicPr>
            <p:nvPr/>
          </p:nvPicPr>
          <p:blipFill>
            <a:blip r:embed="rId2">
              <a:alphaModFix amt="15000"/>
            </a:blip>
            <a:stretch>
              <a:fillRect/>
            </a:stretch>
          </p:blipFill>
          <p:spPr>
            <a:xfrm>
              <a:off x="0" y="0"/>
              <a:ext cx="6352994" cy="6274557"/>
            </a:xfrm>
            <a:prstGeom prst="rect">
              <a:avLst/>
            </a:prstGeom>
            <a:ln w="12700" cap="flat">
              <a:noFill/>
              <a:miter lim="400000"/>
            </a:ln>
            <a:effectLst/>
          </p:spPr>
        </p:pic>
        <p:pic>
          <p:nvPicPr>
            <p:cNvPr id="122" name="Picture 2" descr="Picture 2"/>
            <p:cNvPicPr>
              <a:picLocks noChangeAspect="1"/>
            </p:cNvPicPr>
            <p:nvPr/>
          </p:nvPicPr>
          <p:blipFill>
            <a:blip r:embed="rId3">
              <a:alphaModFix amt="31000"/>
            </a:blip>
            <a:stretch>
              <a:fillRect/>
            </a:stretch>
          </p:blipFill>
          <p:spPr>
            <a:xfrm>
              <a:off x="5078862" y="5836406"/>
              <a:ext cx="1085852" cy="438152"/>
            </a:xfrm>
            <a:prstGeom prst="rect">
              <a:avLst/>
            </a:prstGeom>
            <a:ln w="12700" cap="flat">
              <a:noFill/>
              <a:miter lim="400000"/>
            </a:ln>
            <a:effectLst/>
          </p:spPr>
        </p:pic>
      </p:grpSp>
      <p:pic>
        <p:nvPicPr>
          <p:cNvPr id="3" name="Picture 2" descr="A picture containing grass, outdoor, tree, person&#10;&#10;Description automatically generated">
            <a:extLst>
              <a:ext uri="{FF2B5EF4-FFF2-40B4-BE49-F238E27FC236}">
                <a16:creationId xmlns:a16="http://schemas.microsoft.com/office/drawing/2014/main" id="{2D1ACCE8-04BF-FBC0-99E6-497A7B7A16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3413" y="5207520"/>
            <a:ext cx="6326802" cy="4190479"/>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C7FF35F-0F9F-B641-7CE8-F17D4C67AD88}"/>
                  </a:ext>
                </a:extLst>
              </p14:cNvPr>
              <p14:cNvContentPartPr/>
              <p14:nvPr/>
            </p14:nvContentPartPr>
            <p14:xfrm>
              <a:off x="5677207" y="3459062"/>
              <a:ext cx="7560" cy="10080"/>
            </p14:xfrm>
          </p:contentPart>
        </mc:Choice>
        <mc:Fallback xmlns="">
          <p:pic>
            <p:nvPicPr>
              <p:cNvPr id="2" name="Ink 1">
                <a:extLst>
                  <a:ext uri="{FF2B5EF4-FFF2-40B4-BE49-F238E27FC236}">
                    <a16:creationId xmlns:a16="http://schemas.microsoft.com/office/drawing/2014/main" id="{9C7FF35F-0F9F-B641-7CE8-F17D4C67AD88}"/>
                  </a:ext>
                </a:extLst>
              </p:cNvPr>
              <p:cNvPicPr/>
              <p:nvPr/>
            </p:nvPicPr>
            <p:blipFill>
              <a:blip r:embed="rId6"/>
              <a:stretch>
                <a:fillRect/>
              </a:stretch>
            </p:blipFill>
            <p:spPr>
              <a:xfrm>
                <a:off x="5668567" y="3450422"/>
                <a:ext cx="25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B74A6DB7-CFD3-F092-27F8-CCEB8A755DC0}"/>
                  </a:ext>
                </a:extLst>
              </p14:cNvPr>
              <p14:cNvContentPartPr/>
              <p14:nvPr/>
            </p14:nvContentPartPr>
            <p14:xfrm>
              <a:off x="5824807" y="3549683"/>
              <a:ext cx="29520" cy="27720"/>
            </p14:xfrm>
          </p:contentPart>
        </mc:Choice>
        <mc:Fallback xmlns="">
          <p:pic>
            <p:nvPicPr>
              <p:cNvPr id="4" name="Ink 3">
                <a:extLst>
                  <a:ext uri="{FF2B5EF4-FFF2-40B4-BE49-F238E27FC236}">
                    <a16:creationId xmlns:a16="http://schemas.microsoft.com/office/drawing/2014/main" id="{B74A6DB7-CFD3-F092-27F8-CCEB8A755DC0}"/>
                  </a:ext>
                </a:extLst>
              </p:cNvPr>
              <p:cNvPicPr/>
              <p:nvPr/>
            </p:nvPicPr>
            <p:blipFill>
              <a:blip r:embed="rId8"/>
              <a:stretch>
                <a:fillRect/>
              </a:stretch>
            </p:blipFill>
            <p:spPr>
              <a:xfrm>
                <a:off x="5816167" y="3540683"/>
                <a:ext cx="47160" cy="45360"/>
              </a:xfrm>
              <a:prstGeom prst="rect">
                <a:avLst/>
              </a:prstGeom>
            </p:spPr>
          </p:pic>
        </mc:Fallback>
      </mc:AlternateContent>
    </p:spTree>
    <p:extLst>
      <p:ext uri="{BB962C8B-B14F-4D97-AF65-F5344CB8AC3E}">
        <p14:creationId xmlns:p14="http://schemas.microsoft.com/office/powerpoint/2010/main" val="34412652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91"/>
          <p:cNvSpPr/>
          <p:nvPr/>
        </p:nvSpPr>
        <p:spPr>
          <a:xfrm>
            <a:off x="-326" y="0"/>
            <a:ext cx="6689674" cy="9753600"/>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6" name="Picture 192" descr="Picture 1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
        <p:nvSpPr>
          <p:cNvPr id="128" name="Freeform 49"/>
          <p:cNvSpPr/>
          <p:nvPr/>
        </p:nvSpPr>
        <p:spPr>
          <a:xfrm>
            <a:off x="0" y="840013"/>
            <a:ext cx="5843292" cy="8927064"/>
          </a:xfrm>
          <a:custGeom>
            <a:avLst/>
            <a:gdLst/>
            <a:ahLst/>
            <a:cxnLst>
              <a:cxn ang="0">
                <a:pos x="wd2" y="hd2"/>
              </a:cxn>
              <a:cxn ang="5400000">
                <a:pos x="wd2" y="hd2"/>
              </a:cxn>
              <a:cxn ang="10800000">
                <a:pos x="wd2" y="hd2"/>
              </a:cxn>
              <a:cxn ang="16200000">
                <a:pos x="wd2" y="hd2"/>
              </a:cxn>
            </a:cxnLst>
            <a:rect l="0" t="0" r="r" b="b"/>
            <a:pathLst>
              <a:path w="21600" h="21600"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solidFill>
          <a:ln w="25400">
            <a:solidFill>
              <a:srgbClr val="7DD99B"/>
            </a:solidFill>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9" name="Picture 2" descr="Picture 2"/>
          <p:cNvPicPr>
            <a:picLocks noChangeAspect="1"/>
          </p:cNvPicPr>
          <p:nvPr/>
        </p:nvPicPr>
        <p:blipFill>
          <a:blip r:embed="rId3"/>
          <a:srcRect/>
          <a:stretch>
            <a:fillRect/>
          </a:stretch>
        </p:blipFill>
        <p:spPr>
          <a:xfrm>
            <a:off x="-2" y="1095163"/>
            <a:ext cx="5651898" cy="8671719"/>
          </a:xfrm>
          <a:custGeom>
            <a:avLst/>
            <a:gdLst/>
            <a:ahLst/>
            <a:cxnLst>
              <a:cxn ang="0">
                <a:pos x="wd2" y="hd2"/>
              </a:cxn>
              <a:cxn ang="5400000">
                <a:pos x="wd2" y="hd2"/>
              </a:cxn>
              <a:cxn ang="10800000">
                <a:pos x="wd2" y="hd2"/>
              </a:cxn>
              <a:cxn ang="16200000">
                <a:pos x="wd2" y="hd2"/>
              </a:cxn>
            </a:cxnLst>
            <a:rect l="0" t="0" r="r" b="b"/>
            <a:pathLst>
              <a:path w="21600" h="21600" extrusionOk="0">
                <a:moveTo>
                  <a:pt x="8879" y="0"/>
                </a:moveTo>
                <a:cubicBezTo>
                  <a:pt x="5805" y="0"/>
                  <a:pt x="2986" y="948"/>
                  <a:pt x="787" y="2525"/>
                </a:cubicBezTo>
                <a:lnTo>
                  <a:pt x="0" y="3147"/>
                </a:lnTo>
                <a:lnTo>
                  <a:pt x="0" y="18963"/>
                </a:lnTo>
                <a:lnTo>
                  <a:pt x="787" y="19585"/>
                </a:lnTo>
                <a:cubicBezTo>
                  <a:pt x="1730" y="20261"/>
                  <a:pt x="2787" y="20821"/>
                  <a:pt x="3928" y="21240"/>
                </a:cubicBezTo>
                <a:lnTo>
                  <a:pt x="5060" y="21600"/>
                </a:lnTo>
                <a:lnTo>
                  <a:pt x="12700" y="21600"/>
                </a:lnTo>
                <a:lnTo>
                  <a:pt x="13831" y="21240"/>
                </a:lnTo>
                <a:cubicBezTo>
                  <a:pt x="18397" y="19562"/>
                  <a:pt x="21600" y="15634"/>
                  <a:pt x="21600" y="11055"/>
                </a:cubicBezTo>
                <a:cubicBezTo>
                  <a:pt x="21600" y="4950"/>
                  <a:pt x="15905" y="0"/>
                  <a:pt x="8879" y="0"/>
                </a:cubicBezTo>
                <a:close/>
              </a:path>
            </a:pathLst>
          </a:custGeom>
          <a:ln w="12700">
            <a:miter lim="400000"/>
          </a:ln>
        </p:spPr>
      </p:pic>
      <p:pic>
        <p:nvPicPr>
          <p:cNvPr id="130" name="Picture 3" descr="Picture 3"/>
          <p:cNvPicPr>
            <a:picLocks noChangeAspect="1"/>
          </p:cNvPicPr>
          <p:nvPr/>
        </p:nvPicPr>
        <p:blipFill>
          <a:blip r:embed="rId4"/>
          <a:stretch>
            <a:fillRect/>
          </a:stretch>
        </p:blipFill>
        <p:spPr>
          <a:xfrm>
            <a:off x="952499" y="2590799"/>
            <a:ext cx="4081896" cy="1647084"/>
          </a:xfrm>
          <a:prstGeom prst="rect">
            <a:avLst/>
          </a:prstGeom>
          <a:ln w="12700">
            <a:miter lim="400000"/>
          </a:ln>
        </p:spPr>
      </p:pic>
      <p:pic>
        <p:nvPicPr>
          <p:cNvPr id="2050" name="Picture 2" descr="Buzz Lightyear - Wikipedia">
            <a:extLst>
              <a:ext uri="{FF2B5EF4-FFF2-40B4-BE49-F238E27FC236}">
                <a16:creationId xmlns:a16="http://schemas.microsoft.com/office/drawing/2014/main" id="{14EAE3DD-BB36-FC20-D6EE-84B485AECB7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98831" y="3897187"/>
            <a:ext cx="4190082" cy="5593975"/>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3CDBAD53-9E90-138D-2E7E-240F8F3929ED}"/>
              </a:ext>
            </a:extLst>
          </p:cNvPr>
          <p:cNvSpPr/>
          <p:nvPr/>
        </p:nvSpPr>
        <p:spPr>
          <a:xfrm>
            <a:off x="7641847" y="1411148"/>
            <a:ext cx="5111627" cy="1655405"/>
          </a:xfrm>
          <a:prstGeom prst="cloudCallout">
            <a:avLst>
              <a:gd name="adj1" fmla="val 8580"/>
              <a:gd name="adj2" fmla="val 95206"/>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Through 2022 and beyond . . .</a:t>
            </a:r>
          </a:p>
        </p:txBody>
      </p:sp>
    </p:spTree>
    <p:extLst>
      <p:ext uri="{BB962C8B-B14F-4D97-AF65-F5344CB8AC3E}">
        <p14:creationId xmlns:p14="http://schemas.microsoft.com/office/powerpoint/2010/main" val="245449001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94"/>
          <p:cNvSpPr/>
          <p:nvPr/>
        </p:nvSpPr>
        <p:spPr>
          <a:xfrm>
            <a:off x="0" y="2"/>
            <a:ext cx="13004800" cy="9753601"/>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lgn="l" defTabSz="1300460" hangingPunct="1">
              <a:defRPr sz="1300">
                <a:solidFill>
                  <a:srgbClr val="FFFFFF"/>
                </a:solidFill>
                <a:latin typeface="Helvetica Neue Medium"/>
                <a:ea typeface="Helvetica Neue Medium"/>
                <a:cs typeface="Helvetica Neue Medium"/>
                <a:sym typeface="Helvetica Neue Medium"/>
              </a:defRPr>
            </a:pPr>
            <a:endParaRPr sz="1300" kern="1200">
              <a:solidFill>
                <a:srgbClr val="FFFFFF"/>
              </a:solidFill>
              <a:latin typeface="Helvetica Neue Medium"/>
              <a:sym typeface="Helvetica Neue Medium"/>
            </a:endParaRPr>
          </a:p>
        </p:txBody>
      </p:sp>
      <p:pic>
        <p:nvPicPr>
          <p:cNvPr id="167" name="Picture 96" descr="Picture 96"/>
          <p:cNvPicPr>
            <a:picLocks noChangeAspect="1"/>
          </p:cNvPicPr>
          <p:nvPr/>
        </p:nvPicPr>
        <p:blipFill>
          <a:blip r:embed="rId2" cstate="email">
            <a:extLst>
              <a:ext uri="{28A0092B-C50C-407E-A947-70E740481C1C}">
                <a14:useLocalDpi xmlns:a14="http://schemas.microsoft.com/office/drawing/2010/main"/>
              </a:ext>
            </a:extLst>
          </a:blip>
          <a:srcRect l="12500" r="12500"/>
          <a:stretch>
            <a:fillRect/>
          </a:stretch>
        </p:blipFill>
        <p:spPr>
          <a:xfrm>
            <a:off x="-2" y="0"/>
            <a:ext cx="13004803" cy="9753600"/>
          </a:xfrm>
          <a:prstGeom prst="rect">
            <a:avLst/>
          </a:prstGeom>
          <a:ln w="12700">
            <a:miter lim="400000"/>
          </a:ln>
        </p:spPr>
      </p:pic>
      <p:sp>
        <p:nvSpPr>
          <p:cNvPr id="168" name="Freeform: Shape 98"/>
          <p:cNvSpPr/>
          <p:nvPr/>
        </p:nvSpPr>
        <p:spPr>
          <a:xfrm>
            <a:off x="932138" y="-5644"/>
            <a:ext cx="11019897" cy="9777509"/>
          </a:xfrm>
          <a:custGeom>
            <a:avLst/>
            <a:gdLst/>
            <a:ahLst/>
            <a:cxnLst>
              <a:cxn ang="0">
                <a:pos x="wd2" y="hd2"/>
              </a:cxn>
              <a:cxn ang="5400000">
                <a:pos x="wd2" y="hd2"/>
              </a:cxn>
              <a:cxn ang="10800000">
                <a:pos x="wd2" y="hd2"/>
              </a:cxn>
              <a:cxn ang="16200000">
                <a:pos x="wd2" y="hd2"/>
              </a:cxn>
            </a:cxnLst>
            <a:rect l="0" t="0" r="r" b="b"/>
            <a:pathLst>
              <a:path w="21600" h="21600" extrusionOk="0">
                <a:moveTo>
                  <a:pt x="6152" y="0"/>
                </a:moveTo>
                <a:lnTo>
                  <a:pt x="15448" y="0"/>
                </a:lnTo>
                <a:lnTo>
                  <a:pt x="15482" y="17"/>
                </a:lnTo>
                <a:cubicBezTo>
                  <a:pt x="19102" y="1949"/>
                  <a:pt x="21600" y="6051"/>
                  <a:pt x="21600" y="10800"/>
                </a:cubicBezTo>
                <a:cubicBezTo>
                  <a:pt x="21600" y="15549"/>
                  <a:pt x="19102" y="19651"/>
                  <a:pt x="15482" y="21583"/>
                </a:cubicBezTo>
                <a:lnTo>
                  <a:pt x="15448" y="21600"/>
                </a:lnTo>
                <a:lnTo>
                  <a:pt x="6152" y="21600"/>
                </a:lnTo>
                <a:lnTo>
                  <a:pt x="6118" y="21583"/>
                </a:lnTo>
                <a:cubicBezTo>
                  <a:pt x="2498" y="19651"/>
                  <a:pt x="0" y="15549"/>
                  <a:pt x="0" y="10800"/>
                </a:cubicBezTo>
                <a:cubicBezTo>
                  <a:pt x="0" y="6051"/>
                  <a:pt x="2498" y="1949"/>
                  <a:pt x="6118" y="17"/>
                </a:cubicBezTo>
                <a:close/>
              </a:path>
            </a:pathLst>
          </a:custGeom>
          <a:solidFill>
            <a:srgbClr val="FFFFFF"/>
          </a:solidFill>
          <a:ln w="25400">
            <a:solidFill>
              <a:srgbClr val="AAC9DC"/>
            </a:solidFill>
          </a:ln>
        </p:spPr>
        <p:txBody>
          <a:bodyPr lIns="50800" tIns="50800" rIns="50800" bIns="50800" anchor="ctr"/>
          <a:lstStyle/>
          <a:p>
            <a:pPr algn="l" defTabSz="1300460" hangingPunct="1">
              <a:defRPr sz="1300">
                <a:solidFill>
                  <a:srgbClr val="FFFFFF"/>
                </a:solidFill>
                <a:latin typeface="Helvetica Neue Medium"/>
                <a:ea typeface="Helvetica Neue Medium"/>
                <a:cs typeface="Helvetica Neue Medium"/>
                <a:sym typeface="Helvetica Neue Medium"/>
              </a:defRPr>
            </a:pPr>
            <a:endParaRPr sz="1300" kern="1200">
              <a:solidFill>
                <a:srgbClr val="FFFFFF"/>
              </a:solidFill>
              <a:latin typeface="Helvetica Neue Medium"/>
              <a:sym typeface="Helvetica Neue Medium"/>
            </a:endParaRPr>
          </a:p>
        </p:txBody>
      </p:sp>
      <p:grpSp>
        <p:nvGrpSpPr>
          <p:cNvPr id="172" name="Group 6"/>
          <p:cNvGrpSpPr/>
          <p:nvPr/>
        </p:nvGrpSpPr>
        <p:grpSpPr>
          <a:xfrm>
            <a:off x="84112" y="3113039"/>
            <a:ext cx="3344034" cy="3527525"/>
            <a:chOff x="0" y="0"/>
            <a:chExt cx="3344032" cy="3527524"/>
          </a:xfrm>
        </p:grpSpPr>
        <p:pic>
          <p:nvPicPr>
            <p:cNvPr id="170" name="Picture 1" descr="Picture 1"/>
            <p:cNvPicPr>
              <a:picLocks noChangeAspect="1"/>
            </p:cNvPicPr>
            <p:nvPr/>
          </p:nvPicPr>
          <p:blipFill>
            <a:blip r:embed="rId3">
              <a:alphaModFix amt="15000"/>
              <a:extLst>
                <a:ext uri="{28A0092B-C50C-407E-A947-70E740481C1C}">
                  <a14:useLocalDpi xmlns:a14="http://schemas.microsoft.com/office/drawing/2010/main"/>
                </a:ext>
              </a:extLst>
            </a:blip>
            <a:stretch>
              <a:fillRect/>
            </a:stretch>
          </p:blipFill>
          <p:spPr>
            <a:xfrm>
              <a:off x="-1" y="0"/>
              <a:ext cx="3344034" cy="3527525"/>
            </a:xfrm>
            <a:prstGeom prst="rect">
              <a:avLst/>
            </a:prstGeom>
            <a:ln w="12700" cap="flat">
              <a:noFill/>
              <a:miter lim="400000"/>
            </a:ln>
            <a:effectLst/>
          </p:spPr>
        </p:pic>
        <p:pic>
          <p:nvPicPr>
            <p:cNvPr id="171" name="Picture 2" descr="Picture 2"/>
            <p:cNvPicPr>
              <a:picLocks noChangeAspect="1"/>
            </p:cNvPicPr>
            <p:nvPr/>
          </p:nvPicPr>
          <p:blipFill>
            <a:blip r:embed="rId4" cstate="email">
              <a:alphaModFix amt="31000"/>
              <a:extLst>
                <a:ext uri="{28A0092B-C50C-407E-A947-70E740481C1C}">
                  <a14:useLocalDpi xmlns:a14="http://schemas.microsoft.com/office/drawing/2010/main"/>
                </a:ext>
              </a:extLst>
            </a:blip>
            <a:stretch>
              <a:fillRect/>
            </a:stretch>
          </p:blipFill>
          <p:spPr>
            <a:xfrm>
              <a:off x="2673366" y="3281198"/>
              <a:ext cx="571562" cy="246327"/>
            </a:xfrm>
            <a:prstGeom prst="rect">
              <a:avLst/>
            </a:prstGeom>
            <a:ln w="12700" cap="flat">
              <a:noFill/>
              <a:miter lim="400000"/>
            </a:ln>
            <a:effectLst/>
          </p:spPr>
        </p:pic>
      </p:grpSp>
      <p:grpSp>
        <p:nvGrpSpPr>
          <p:cNvPr id="175" name="Group 9"/>
          <p:cNvGrpSpPr/>
          <p:nvPr/>
        </p:nvGrpSpPr>
        <p:grpSpPr>
          <a:xfrm>
            <a:off x="9230135" y="3164553"/>
            <a:ext cx="3344033" cy="3527528"/>
            <a:chOff x="0" y="0"/>
            <a:chExt cx="3344032" cy="3527526"/>
          </a:xfrm>
        </p:grpSpPr>
        <p:pic>
          <p:nvPicPr>
            <p:cNvPr id="173" name="Picture 1" descr="Picture 1"/>
            <p:cNvPicPr>
              <a:picLocks noChangeAspect="1"/>
            </p:cNvPicPr>
            <p:nvPr/>
          </p:nvPicPr>
          <p:blipFill>
            <a:blip r:embed="rId3">
              <a:alphaModFix amt="15000"/>
              <a:extLst>
                <a:ext uri="{28A0092B-C50C-407E-A947-70E740481C1C}">
                  <a14:useLocalDpi xmlns:a14="http://schemas.microsoft.com/office/drawing/2010/main"/>
                </a:ext>
              </a:extLst>
            </a:blip>
            <a:stretch>
              <a:fillRect/>
            </a:stretch>
          </p:blipFill>
          <p:spPr>
            <a:xfrm>
              <a:off x="-1" y="-1"/>
              <a:ext cx="3344034" cy="3527528"/>
            </a:xfrm>
            <a:prstGeom prst="rect">
              <a:avLst/>
            </a:prstGeom>
            <a:ln w="12700" cap="flat">
              <a:noFill/>
              <a:miter lim="400000"/>
            </a:ln>
            <a:effectLst/>
          </p:spPr>
        </p:pic>
        <p:pic>
          <p:nvPicPr>
            <p:cNvPr id="174" name="Picture 2" descr="Picture 2"/>
            <p:cNvPicPr>
              <a:picLocks noChangeAspect="1"/>
            </p:cNvPicPr>
            <p:nvPr/>
          </p:nvPicPr>
          <p:blipFill>
            <a:blip r:embed="rId4" cstate="email">
              <a:alphaModFix amt="31000"/>
              <a:extLst>
                <a:ext uri="{28A0092B-C50C-407E-A947-70E740481C1C}">
                  <a14:useLocalDpi xmlns:a14="http://schemas.microsoft.com/office/drawing/2010/main"/>
                </a:ext>
              </a:extLst>
            </a:blip>
            <a:stretch>
              <a:fillRect/>
            </a:stretch>
          </p:blipFill>
          <p:spPr>
            <a:xfrm>
              <a:off x="2673366" y="3281199"/>
              <a:ext cx="571562" cy="246328"/>
            </a:xfrm>
            <a:prstGeom prst="rect">
              <a:avLst/>
            </a:prstGeom>
            <a:ln w="12700" cap="flat">
              <a:noFill/>
              <a:miter lim="400000"/>
            </a:ln>
            <a:effectLst/>
          </p:spPr>
        </p:pic>
      </p:grpSp>
      <p:sp>
        <p:nvSpPr>
          <p:cNvPr id="176" name="Title 3"/>
          <p:cNvSpPr txBox="1">
            <a:spLocks noGrp="1"/>
          </p:cNvSpPr>
          <p:nvPr>
            <p:ph type="title"/>
          </p:nvPr>
        </p:nvSpPr>
        <p:spPr>
          <a:xfrm>
            <a:off x="826788" y="6810761"/>
            <a:ext cx="11568314" cy="682753"/>
          </a:xfrm>
          <a:prstGeom prst="rect">
            <a:avLst/>
          </a:prstGeom>
        </p:spPr>
        <p:txBody>
          <a:bodyPr>
            <a:normAutofit/>
          </a:bodyPr>
          <a:lstStyle>
            <a:lvl1pPr defTabSz="566674">
              <a:defRPr sz="3880"/>
            </a:lvl1pPr>
          </a:lstStyle>
          <a:p>
            <a:r>
              <a:t>Sulis Scorpions - A Vision for the future</a:t>
            </a:r>
          </a:p>
        </p:txBody>
      </p:sp>
      <p:sp>
        <p:nvSpPr>
          <p:cNvPr id="177" name="Content Placeholder 17"/>
          <p:cNvSpPr txBox="1"/>
          <p:nvPr/>
        </p:nvSpPr>
        <p:spPr>
          <a:xfrm>
            <a:off x="1264911" y="5698815"/>
            <a:ext cx="835745" cy="636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ts val="1800"/>
              </a:lnSpc>
              <a:spcBef>
                <a:spcPts val="1000"/>
              </a:spcBef>
              <a:defRPr sz="2500" b="1">
                <a:solidFill>
                  <a:srgbClr val="404040"/>
                </a:solidFill>
              </a:defRPr>
            </a:lvl1pPr>
          </a:lstStyle>
          <a:p>
            <a:pPr algn="l" defTabSz="1300460" hangingPunct="1">
              <a:lnSpc>
                <a:spcPts val="2560"/>
              </a:lnSpc>
              <a:spcBef>
                <a:spcPts val="1422"/>
              </a:spcBef>
            </a:pPr>
            <a:r>
              <a:rPr kern="1200">
                <a:latin typeface="Calibri"/>
              </a:rPr>
              <a:t>2020</a:t>
            </a:r>
          </a:p>
        </p:txBody>
      </p:sp>
      <p:sp>
        <p:nvSpPr>
          <p:cNvPr id="178" name="Content Placeholder 17"/>
          <p:cNvSpPr txBox="1"/>
          <p:nvPr/>
        </p:nvSpPr>
        <p:spPr>
          <a:xfrm>
            <a:off x="2236614" y="4522830"/>
            <a:ext cx="835745" cy="432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ts val="1800"/>
              </a:lnSpc>
              <a:spcBef>
                <a:spcPts val="2000"/>
              </a:spcBef>
              <a:defRPr sz="2500" b="1">
                <a:solidFill>
                  <a:srgbClr val="404040"/>
                </a:solidFill>
              </a:defRPr>
            </a:lvl1pPr>
          </a:lstStyle>
          <a:p>
            <a:pPr algn="l" defTabSz="1300460" hangingPunct="1">
              <a:lnSpc>
                <a:spcPts val="2560"/>
              </a:lnSpc>
              <a:spcBef>
                <a:spcPts val="2844"/>
              </a:spcBef>
            </a:pPr>
            <a:r>
              <a:rPr kern="1200">
                <a:latin typeface="Calibri"/>
              </a:rPr>
              <a:t>2021</a:t>
            </a:r>
          </a:p>
        </p:txBody>
      </p:sp>
      <p:sp>
        <p:nvSpPr>
          <p:cNvPr id="179" name="Content Placeholder 17"/>
          <p:cNvSpPr txBox="1"/>
          <p:nvPr/>
        </p:nvSpPr>
        <p:spPr>
          <a:xfrm>
            <a:off x="3072356" y="3385643"/>
            <a:ext cx="787873" cy="513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905255">
              <a:lnSpc>
                <a:spcPts val="1700"/>
              </a:lnSpc>
              <a:spcBef>
                <a:spcPts val="900"/>
              </a:spcBef>
              <a:defRPr sz="1900" b="1">
                <a:solidFill>
                  <a:srgbClr val="404040"/>
                </a:solidFill>
              </a:defRPr>
            </a:lvl1pPr>
          </a:lstStyle>
          <a:p>
            <a:pPr algn="l" defTabSz="1287454" hangingPunct="1">
              <a:lnSpc>
                <a:spcPts val="2418"/>
              </a:lnSpc>
              <a:spcBef>
                <a:spcPts val="1280"/>
              </a:spcBef>
            </a:pPr>
            <a:r>
              <a:rPr kern="1200">
                <a:latin typeface="Calibri"/>
              </a:rPr>
              <a:t>2022</a:t>
            </a:r>
          </a:p>
        </p:txBody>
      </p:sp>
      <p:sp>
        <p:nvSpPr>
          <p:cNvPr id="180" name="Content Placeholder 17"/>
          <p:cNvSpPr txBox="1"/>
          <p:nvPr/>
        </p:nvSpPr>
        <p:spPr>
          <a:xfrm>
            <a:off x="4106738" y="2215279"/>
            <a:ext cx="787873" cy="43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905255">
              <a:lnSpc>
                <a:spcPts val="1700"/>
              </a:lnSpc>
              <a:spcBef>
                <a:spcPts val="1900"/>
              </a:spcBef>
              <a:defRPr sz="1900" b="1">
                <a:solidFill>
                  <a:srgbClr val="404040"/>
                </a:solidFill>
              </a:defRPr>
            </a:lvl1pPr>
          </a:lstStyle>
          <a:p>
            <a:pPr algn="l" defTabSz="1287454" hangingPunct="1">
              <a:lnSpc>
                <a:spcPts val="2418"/>
              </a:lnSpc>
              <a:spcBef>
                <a:spcPts val="2702"/>
              </a:spcBef>
            </a:pPr>
            <a:r>
              <a:rPr kern="1200">
                <a:latin typeface="Calibri"/>
              </a:rPr>
              <a:t>2023</a:t>
            </a:r>
          </a:p>
        </p:txBody>
      </p:sp>
      <p:grpSp>
        <p:nvGrpSpPr>
          <p:cNvPr id="196" name="Diagram 1"/>
          <p:cNvGrpSpPr/>
          <p:nvPr/>
        </p:nvGrpSpPr>
        <p:grpSpPr>
          <a:xfrm>
            <a:off x="2355631" y="256334"/>
            <a:ext cx="8669872" cy="5779918"/>
            <a:chOff x="0" y="0"/>
            <a:chExt cx="8669872" cy="5779917"/>
          </a:xfrm>
        </p:grpSpPr>
        <p:grpSp>
          <p:nvGrpSpPr>
            <p:cNvPr id="183" name="Group"/>
            <p:cNvGrpSpPr/>
            <p:nvPr/>
          </p:nvGrpSpPr>
          <p:grpSpPr>
            <a:xfrm>
              <a:off x="3161046" y="0"/>
              <a:ext cx="2347771" cy="1155987"/>
              <a:chOff x="-306899" y="0"/>
              <a:chExt cx="2347769" cy="1155986"/>
            </a:xfrm>
          </p:grpSpPr>
          <p:sp>
            <p:nvSpPr>
              <p:cNvPr id="181" name="Shape"/>
              <p:cNvSpPr/>
              <p:nvPr/>
            </p:nvSpPr>
            <p:spPr>
              <a:xfrm>
                <a:off x="0" y="0"/>
                <a:ext cx="1733976"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82" name="Set Up for the next decade"/>
              <p:cNvSpPr txBox="1"/>
              <p:nvPr/>
            </p:nvSpPr>
            <p:spPr>
              <a:xfrm>
                <a:off x="-306899" y="86452"/>
                <a:ext cx="2347769" cy="994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p>
                <a:pPr defTabSz="800059" hangingPunct="1">
                  <a:lnSpc>
                    <a:spcPct val="90000"/>
                  </a:lnSpc>
                  <a:defRPr sz="1400" b="1">
                    <a:solidFill>
                      <a:srgbClr val="FFFFFF"/>
                    </a:solidFill>
                  </a:defRPr>
                </a:pPr>
                <a:r>
                  <a:rPr lang="en-GB" sz="2276" b="1" kern="1200" dirty="0">
                    <a:solidFill>
                      <a:srgbClr val="F79646">
                        <a:lumMod val="60000"/>
                        <a:lumOff val="40000"/>
                      </a:srgbClr>
                    </a:solidFill>
                    <a:latin typeface="Calibri"/>
                  </a:rPr>
                  <a:t>Ready</a:t>
                </a:r>
                <a:endParaRPr sz="2276" b="1" kern="1200" dirty="0">
                  <a:solidFill>
                    <a:srgbClr val="F79646">
                      <a:lumMod val="60000"/>
                      <a:lumOff val="40000"/>
                    </a:srgbClr>
                  </a:solidFill>
                  <a:latin typeface="Calibri"/>
                </a:endParaRPr>
              </a:p>
              <a:p>
                <a:pPr defTabSz="800059" hangingPunct="1">
                  <a:lnSpc>
                    <a:spcPct val="90000"/>
                  </a:lnSpc>
                  <a:defRPr sz="1400" b="1">
                    <a:solidFill>
                      <a:srgbClr val="FFFFFF"/>
                    </a:solidFill>
                  </a:defRPr>
                </a:pPr>
                <a:r>
                  <a:rPr sz="2276" b="1" kern="1200" dirty="0">
                    <a:solidFill>
                      <a:srgbClr val="F79646">
                        <a:lumMod val="60000"/>
                        <a:lumOff val="40000"/>
                      </a:srgbClr>
                    </a:solidFill>
                    <a:latin typeface="Calibri"/>
                  </a:rPr>
                  <a:t>for the next decade</a:t>
                </a:r>
              </a:p>
            </p:txBody>
          </p:sp>
        </p:grpSp>
        <p:grpSp>
          <p:nvGrpSpPr>
            <p:cNvPr id="186" name="Group"/>
            <p:cNvGrpSpPr/>
            <p:nvPr/>
          </p:nvGrpSpPr>
          <p:grpSpPr>
            <a:xfrm>
              <a:off x="2600957" y="1155982"/>
              <a:ext cx="3467953" cy="1155986"/>
              <a:chOff x="-1" y="0"/>
              <a:chExt cx="3467952" cy="1155985"/>
            </a:xfrm>
          </p:grpSpPr>
          <p:sp>
            <p:nvSpPr>
              <p:cNvPr id="184" name="Shape"/>
              <p:cNvSpPr/>
              <p:nvPr/>
            </p:nvSpPr>
            <p:spPr>
              <a:xfrm>
                <a:off x="-1" y="0"/>
                <a:ext cx="3467952" cy="11559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162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85" name="Celebrating 10 amazing years"/>
              <p:cNvSpPr txBox="1"/>
              <p:nvPr/>
            </p:nvSpPr>
            <p:spPr>
              <a:xfrm>
                <a:off x="606892" y="238158"/>
                <a:ext cx="2254168" cy="6796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1800" b="1">
                    <a:solidFill>
                      <a:srgbClr val="FFFFFF"/>
                    </a:solidFill>
                  </a:defRPr>
                </a:lvl1pPr>
              </a:lstStyle>
              <a:p>
                <a:pPr defTabSz="1137902" hangingPunct="1">
                  <a:spcBef>
                    <a:spcPts val="996"/>
                  </a:spcBef>
                </a:pPr>
                <a:r>
                  <a:rPr sz="2276" kern="1200" dirty="0">
                    <a:latin typeface="Calibri"/>
                  </a:rPr>
                  <a:t>Celebrating 10 amazing years</a:t>
                </a:r>
              </a:p>
            </p:txBody>
          </p:sp>
        </p:grpSp>
        <p:grpSp>
          <p:nvGrpSpPr>
            <p:cNvPr id="189" name="Group"/>
            <p:cNvGrpSpPr/>
            <p:nvPr/>
          </p:nvGrpSpPr>
          <p:grpSpPr>
            <a:xfrm>
              <a:off x="1733972" y="2311963"/>
              <a:ext cx="5201924" cy="1155987"/>
              <a:chOff x="-1" y="0"/>
              <a:chExt cx="5201922" cy="1155986"/>
            </a:xfrm>
          </p:grpSpPr>
          <p:sp>
            <p:nvSpPr>
              <p:cNvPr id="187" name="Shape"/>
              <p:cNvSpPr/>
              <p:nvPr/>
            </p:nvSpPr>
            <p:spPr>
              <a:xfrm>
                <a:off x="-1" y="0"/>
                <a:ext cx="5201922"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0" y="0"/>
                    </a:lnTo>
                    <a:lnTo>
                      <a:pt x="180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88" name="A Sustainable Succession Plan"/>
              <p:cNvSpPr txBox="1"/>
              <p:nvPr/>
            </p:nvSpPr>
            <p:spPr>
              <a:xfrm>
                <a:off x="910335" y="238156"/>
                <a:ext cx="3381249" cy="6796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1600" b="1">
                    <a:solidFill>
                      <a:srgbClr val="FFFFFF"/>
                    </a:solidFill>
                  </a:defRPr>
                </a:lvl1pPr>
              </a:lstStyle>
              <a:p>
                <a:pPr defTabSz="1137902" hangingPunct="1">
                  <a:spcBef>
                    <a:spcPts val="996"/>
                  </a:spcBef>
                </a:pPr>
                <a:r>
                  <a:rPr sz="2276" kern="1200" dirty="0">
                    <a:latin typeface="Calibri"/>
                  </a:rPr>
                  <a:t>A Sustainable Succession Plan</a:t>
                </a:r>
              </a:p>
            </p:txBody>
          </p:sp>
        </p:grpSp>
        <p:grpSp>
          <p:nvGrpSpPr>
            <p:cNvPr id="192" name="Group"/>
            <p:cNvGrpSpPr/>
            <p:nvPr/>
          </p:nvGrpSpPr>
          <p:grpSpPr>
            <a:xfrm>
              <a:off x="866983" y="3467947"/>
              <a:ext cx="6935900" cy="1155987"/>
              <a:chOff x="-1" y="0"/>
              <a:chExt cx="6935898" cy="1155986"/>
            </a:xfrm>
          </p:grpSpPr>
          <p:sp>
            <p:nvSpPr>
              <p:cNvPr id="190" name="Shape"/>
              <p:cNvSpPr/>
              <p:nvPr/>
            </p:nvSpPr>
            <p:spPr>
              <a:xfrm>
                <a:off x="-1" y="0"/>
                <a:ext cx="6935898"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00" y="0"/>
                    </a:lnTo>
                    <a:lnTo>
                      <a:pt x="1890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91" name="Keep it simple: Think Big"/>
              <p:cNvSpPr txBox="1"/>
              <p:nvPr/>
            </p:nvSpPr>
            <p:spPr>
              <a:xfrm>
                <a:off x="1213780" y="395764"/>
                <a:ext cx="4508335" cy="3644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2000" b="1">
                    <a:solidFill>
                      <a:srgbClr val="FFFFFF"/>
                    </a:solidFill>
                  </a:defRPr>
                </a:lvl1pPr>
              </a:lstStyle>
              <a:p>
                <a:pPr defTabSz="1137902" hangingPunct="1">
                  <a:spcBef>
                    <a:spcPts val="996"/>
                  </a:spcBef>
                </a:pPr>
                <a:r>
                  <a:rPr sz="2276" kern="1200" dirty="0">
                    <a:latin typeface="Calibri"/>
                  </a:rPr>
                  <a:t>Keep it simple: Think Big</a:t>
                </a:r>
              </a:p>
            </p:txBody>
          </p:sp>
        </p:grpSp>
        <p:grpSp>
          <p:nvGrpSpPr>
            <p:cNvPr id="195" name="Group"/>
            <p:cNvGrpSpPr/>
            <p:nvPr/>
          </p:nvGrpSpPr>
          <p:grpSpPr>
            <a:xfrm>
              <a:off x="0" y="4623929"/>
              <a:ext cx="8669872" cy="1155988"/>
              <a:chOff x="0" y="0"/>
              <a:chExt cx="8669871" cy="1155986"/>
            </a:xfrm>
          </p:grpSpPr>
          <p:sp>
            <p:nvSpPr>
              <p:cNvPr id="193" name="Shape"/>
              <p:cNvSpPr/>
              <p:nvPr/>
            </p:nvSpPr>
            <p:spPr>
              <a:xfrm>
                <a:off x="0" y="0"/>
                <a:ext cx="8669871" cy="11559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 y="0"/>
                    </a:lnTo>
                    <a:lnTo>
                      <a:pt x="19440" y="0"/>
                    </a:lnTo>
                    <a:lnTo>
                      <a:pt x="21600" y="21600"/>
                    </a:lnTo>
                    <a:close/>
                  </a:path>
                </a:pathLst>
              </a:custGeom>
              <a:solidFill>
                <a:schemeClr val="accent1"/>
              </a:solidFill>
              <a:ln w="12700" cap="flat">
                <a:solidFill>
                  <a:srgbClr val="FFFFFF"/>
                </a:solidFill>
                <a:prstDash val="solid"/>
                <a:miter lim="800000"/>
              </a:ln>
              <a:effectLst/>
            </p:spPr>
            <p:txBody>
              <a:bodyPr wrap="square" lIns="50800" tIns="50800" rIns="50800" bIns="50800" numCol="1" anchor="ctr">
                <a:noAutofit/>
              </a:bodyPr>
              <a:lstStyle/>
              <a:p>
                <a:pPr algn="l" defTabSz="853422" hangingPunct="1">
                  <a:lnSpc>
                    <a:spcPct val="90000"/>
                  </a:lnSpc>
                  <a:spcBef>
                    <a:spcPts val="700"/>
                  </a:spcBef>
                  <a:defRPr sz="2500">
                    <a:solidFill>
                      <a:srgbClr val="FFFFFF"/>
                    </a:solidFill>
                  </a:defRPr>
                </a:pPr>
                <a:endParaRPr sz="2500" kern="1200">
                  <a:solidFill>
                    <a:srgbClr val="FFFFFF"/>
                  </a:solidFill>
                  <a:latin typeface="Calibri"/>
                </a:endParaRPr>
              </a:p>
            </p:txBody>
          </p:sp>
          <p:sp>
            <p:nvSpPr>
              <p:cNvPr id="194" name="Consolidate &amp; Certainty"/>
              <p:cNvSpPr txBox="1"/>
              <p:nvPr/>
            </p:nvSpPr>
            <p:spPr>
              <a:xfrm>
                <a:off x="1517226" y="395764"/>
                <a:ext cx="5635415" cy="3644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 tIns="24383" rIns="24383" bIns="24383" numCol="1" anchor="ctr">
                <a:spAutoFit/>
              </a:bodyPr>
              <a:lstStyle>
                <a:lvl1pPr defTabSz="800100">
                  <a:lnSpc>
                    <a:spcPct val="90000"/>
                  </a:lnSpc>
                  <a:spcBef>
                    <a:spcPts val="700"/>
                  </a:spcBef>
                  <a:defRPr sz="2000" b="1">
                    <a:solidFill>
                      <a:srgbClr val="FFFFFF"/>
                    </a:solidFill>
                  </a:defRPr>
                </a:lvl1pPr>
              </a:lstStyle>
              <a:p>
                <a:pPr defTabSz="1137902" hangingPunct="1">
                  <a:spcBef>
                    <a:spcPts val="996"/>
                  </a:spcBef>
                </a:pPr>
                <a:r>
                  <a:rPr sz="2276" kern="1200" dirty="0">
                    <a:latin typeface="Calibri"/>
                  </a:rPr>
                  <a:t>Consolidate &amp; Certainty</a:t>
                </a:r>
              </a:p>
            </p:txBody>
          </p:sp>
        </p:grpSp>
      </p:grpSp>
      <p:sp>
        <p:nvSpPr>
          <p:cNvPr id="197" name="Content Placeholder 17"/>
          <p:cNvSpPr txBox="1"/>
          <p:nvPr/>
        </p:nvSpPr>
        <p:spPr>
          <a:xfrm>
            <a:off x="4894607" y="1061505"/>
            <a:ext cx="787873" cy="432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905255">
              <a:lnSpc>
                <a:spcPts val="1700"/>
              </a:lnSpc>
              <a:spcBef>
                <a:spcPts val="1900"/>
              </a:spcBef>
              <a:defRPr sz="1900" b="1">
                <a:solidFill>
                  <a:srgbClr val="404040"/>
                </a:solidFill>
              </a:defRPr>
            </a:lvl1pPr>
          </a:lstStyle>
          <a:p>
            <a:pPr algn="l" defTabSz="1287454" hangingPunct="1">
              <a:lnSpc>
                <a:spcPts val="2418"/>
              </a:lnSpc>
              <a:spcBef>
                <a:spcPts val="2702"/>
              </a:spcBef>
            </a:pPr>
            <a:r>
              <a:rPr kern="1200">
                <a:latin typeface="Calibri"/>
              </a:rPr>
              <a:t>2024</a:t>
            </a:r>
          </a:p>
        </p:txBody>
      </p:sp>
      <p:cxnSp>
        <p:nvCxnSpPr>
          <p:cNvPr id="3" name="Straight Arrow Connector 2">
            <a:extLst>
              <a:ext uri="{FF2B5EF4-FFF2-40B4-BE49-F238E27FC236}">
                <a16:creationId xmlns:a16="http://schemas.microsoft.com/office/drawing/2014/main" id="{E91E070F-C355-4F8F-BB62-2A36AD1D5106}"/>
              </a:ext>
            </a:extLst>
          </p:cNvPr>
          <p:cNvCxnSpPr>
            <a:cxnSpLocks/>
            <a:stCxn id="194" idx="0"/>
            <a:endCxn id="188" idx="2"/>
          </p:cNvCxnSpPr>
          <p:nvPr/>
        </p:nvCxnSpPr>
        <p:spPr>
          <a:xfrm flipH="1" flipV="1">
            <a:off x="6690564" y="3486124"/>
            <a:ext cx="1" cy="178990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2F8A8C42-C2BF-4F26-9BF6-5088F1ED052D}"/>
              </a:ext>
            </a:extLst>
          </p:cNvPr>
          <p:cNvSpPr txBox="1"/>
          <p:nvPr/>
        </p:nvSpPr>
        <p:spPr>
          <a:xfrm>
            <a:off x="4544279" y="3924947"/>
            <a:ext cx="975360" cy="792653"/>
          </a:xfrm>
          <a:prstGeom prst="rect">
            <a:avLst/>
          </a:prstGeom>
          <a:noFill/>
        </p:spPr>
        <p:txBody>
          <a:bodyPr wrap="square" rtlCol="0">
            <a:spAutoFit/>
          </a:bodyPr>
          <a:lstStyle/>
          <a:p>
            <a:pPr algn="l" defTabSz="1300460" hangingPunct="1"/>
            <a:r>
              <a:rPr lang="en-GB" sz="4551" b="1" kern="1200" dirty="0">
                <a:solidFill>
                  <a:srgbClr val="00B050"/>
                </a:solidFill>
                <a:latin typeface="Calibri"/>
                <a:sym typeface="Wingdings" panose="05000000000000000000" pitchFamily="2" charset="2"/>
              </a:rPr>
              <a:t></a:t>
            </a:r>
            <a:endParaRPr lang="en-GB" sz="4551" b="1" kern="1200" dirty="0">
              <a:solidFill>
                <a:srgbClr val="00B050"/>
              </a:solidFill>
              <a:latin typeface="Calibri"/>
            </a:endParaRPr>
          </a:p>
        </p:txBody>
      </p:sp>
      <p:sp>
        <p:nvSpPr>
          <p:cNvPr id="7" name="Arrow: Right 6">
            <a:extLst>
              <a:ext uri="{FF2B5EF4-FFF2-40B4-BE49-F238E27FC236}">
                <a16:creationId xmlns:a16="http://schemas.microsoft.com/office/drawing/2014/main" id="{47A16CE5-F936-43BB-A534-61EF9B1D7C4D}"/>
              </a:ext>
            </a:extLst>
          </p:cNvPr>
          <p:cNvSpPr/>
          <p:nvPr/>
        </p:nvSpPr>
        <p:spPr>
          <a:xfrm rot="10800000">
            <a:off x="9356425" y="3209597"/>
            <a:ext cx="715391" cy="32152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1300460" hangingPunct="1"/>
            <a:endParaRPr lang="en-GB" sz="2560" kern="1200">
              <a:solidFill>
                <a:prstClr val="white"/>
              </a:solidFill>
              <a:latin typeface="Calibri"/>
            </a:endParaRPr>
          </a:p>
        </p:txBody>
      </p:sp>
      <p:sp>
        <p:nvSpPr>
          <p:cNvPr id="36" name="TextBox 35">
            <a:extLst>
              <a:ext uri="{FF2B5EF4-FFF2-40B4-BE49-F238E27FC236}">
                <a16:creationId xmlns:a16="http://schemas.microsoft.com/office/drawing/2014/main" id="{9F8E41A6-A8DE-71BD-6E1C-2659A7D24148}"/>
              </a:ext>
            </a:extLst>
          </p:cNvPr>
          <p:cNvSpPr txBox="1"/>
          <p:nvPr/>
        </p:nvSpPr>
        <p:spPr>
          <a:xfrm>
            <a:off x="4382212" y="5015075"/>
            <a:ext cx="975360" cy="792653"/>
          </a:xfrm>
          <a:prstGeom prst="rect">
            <a:avLst/>
          </a:prstGeom>
          <a:noFill/>
        </p:spPr>
        <p:txBody>
          <a:bodyPr wrap="square" rtlCol="0">
            <a:spAutoFit/>
          </a:bodyPr>
          <a:lstStyle/>
          <a:p>
            <a:pPr algn="l" defTabSz="1300460" hangingPunct="1"/>
            <a:r>
              <a:rPr lang="en-GB" sz="4551" b="1" kern="1200" dirty="0">
                <a:solidFill>
                  <a:srgbClr val="00B050"/>
                </a:solidFill>
                <a:latin typeface="Calibri"/>
                <a:sym typeface="Wingdings" panose="05000000000000000000" pitchFamily="2" charset="2"/>
              </a:rPr>
              <a:t></a:t>
            </a:r>
            <a:endParaRPr lang="en-GB" sz="4551" b="1" kern="1200" dirty="0">
              <a:solidFill>
                <a:srgbClr val="00B050"/>
              </a:solidFill>
              <a:latin typeface="Calibri"/>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nip Diagonal Corner Rectangle 10"/>
          <p:cNvSpPr/>
          <p:nvPr/>
        </p:nvSpPr>
        <p:spPr>
          <a:xfrm>
            <a:off x="2825783" y="401673"/>
            <a:ext cx="7477760" cy="43349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r>
              <a:rPr lang="en-GB" sz="2560" kern="1200" dirty="0">
                <a:solidFill>
                  <a:prstClr val="white"/>
                </a:solidFill>
                <a:latin typeface="Calibri"/>
              </a:rPr>
              <a:t>Sulis Scorpions Development Plan 2021 - 2024 </a:t>
            </a:r>
          </a:p>
        </p:txBody>
      </p:sp>
      <p:sp>
        <p:nvSpPr>
          <p:cNvPr id="14" name="TextBox 13">
            <a:extLst>
              <a:ext uri="{FF2B5EF4-FFF2-40B4-BE49-F238E27FC236}">
                <a16:creationId xmlns:a16="http://schemas.microsoft.com/office/drawing/2014/main" id="{95110D6C-960A-48AA-9254-1ED55ED5FD9D}"/>
              </a:ext>
            </a:extLst>
          </p:cNvPr>
          <p:cNvSpPr txBox="1"/>
          <p:nvPr/>
        </p:nvSpPr>
        <p:spPr>
          <a:xfrm>
            <a:off x="3793067" y="6502401"/>
            <a:ext cx="2709333" cy="2456635"/>
          </a:xfrm>
          <a:prstGeom prst="rect">
            <a:avLst/>
          </a:prstGeom>
          <a:noFill/>
        </p:spPr>
        <p:txBody>
          <a:bodyPr wrap="square">
            <a:spAutoFit/>
          </a:bodyPr>
          <a:lstStyle/>
          <a:p>
            <a:pPr algn="l" defTabSz="1300460" hangingPunct="1"/>
            <a:r>
              <a:rPr lang="en-GB" sz="1707" b="1" kern="1200" dirty="0">
                <a:solidFill>
                  <a:srgbClr val="FF0000"/>
                </a:solidFill>
                <a:latin typeface="Calibri"/>
              </a:rPr>
              <a:t>Improve </a:t>
            </a:r>
            <a:r>
              <a:rPr lang="en-GB" sz="1707" kern="1200" dirty="0">
                <a:solidFill>
                  <a:srgbClr val="FF0000"/>
                </a:solidFill>
                <a:latin typeface="Calibri"/>
              </a:rPr>
              <a:t>support for coaches and volunteers</a:t>
            </a:r>
          </a:p>
          <a:p>
            <a:pPr algn="l" defTabSz="1300460" hangingPunct="1"/>
            <a:endParaRPr lang="en-GB" sz="1707" kern="1200" dirty="0">
              <a:solidFill>
                <a:prstClr val="black"/>
              </a:solidFill>
              <a:latin typeface="Calibri"/>
            </a:endParaRPr>
          </a:p>
          <a:p>
            <a:pPr algn="l" defTabSz="1300460" hangingPunct="1"/>
            <a:r>
              <a:rPr lang="en-GB" sz="1707" kern="1200" dirty="0">
                <a:solidFill>
                  <a:prstClr val="black"/>
                </a:solidFill>
                <a:latin typeface="Calibri"/>
              </a:rPr>
              <a:t>Attract &amp; develop </a:t>
            </a:r>
            <a:r>
              <a:rPr lang="en-GB" sz="1707" b="1" kern="1200" dirty="0">
                <a:solidFill>
                  <a:prstClr val="black"/>
                </a:solidFill>
                <a:latin typeface="Calibri"/>
              </a:rPr>
              <a:t>(new) </a:t>
            </a:r>
            <a:r>
              <a:rPr lang="en-GB" sz="1707" kern="1200" dirty="0">
                <a:solidFill>
                  <a:prstClr val="black"/>
                </a:solidFill>
                <a:latin typeface="Calibri"/>
              </a:rPr>
              <a:t>coaches in Road, Track and </a:t>
            </a:r>
            <a:r>
              <a:rPr lang="en-GB" sz="1707" kern="1200" dirty="0" err="1">
                <a:solidFill>
                  <a:prstClr val="black"/>
                </a:solidFill>
                <a:latin typeface="Calibri"/>
              </a:rPr>
              <a:t>Cyclo</a:t>
            </a:r>
            <a:r>
              <a:rPr lang="en-GB" sz="1707" kern="1200" dirty="0">
                <a:solidFill>
                  <a:prstClr val="black"/>
                </a:solidFill>
                <a:latin typeface="Calibri"/>
              </a:rPr>
              <a:t> cross</a:t>
            </a:r>
          </a:p>
          <a:p>
            <a:pPr algn="l" defTabSz="1300460" hangingPunct="1"/>
            <a:endParaRPr lang="en-GB" sz="1707" kern="1200" dirty="0">
              <a:solidFill>
                <a:prstClr val="black"/>
              </a:solidFill>
              <a:latin typeface="Calibri"/>
            </a:endParaRPr>
          </a:p>
          <a:p>
            <a:pPr algn="l" defTabSz="1300460" hangingPunct="1"/>
            <a:r>
              <a:rPr lang="en-GB" sz="1707" b="1" kern="1200" dirty="0">
                <a:solidFill>
                  <a:prstClr val="black"/>
                </a:solidFill>
                <a:latin typeface="Calibri"/>
              </a:rPr>
              <a:t>Deliver </a:t>
            </a:r>
            <a:r>
              <a:rPr lang="en-GB" sz="1707" kern="1200" dirty="0">
                <a:solidFill>
                  <a:prstClr val="black"/>
                </a:solidFill>
                <a:latin typeface="Calibri"/>
              </a:rPr>
              <a:t>Progressive, inspiring coaching for all</a:t>
            </a:r>
          </a:p>
        </p:txBody>
      </p:sp>
      <p:sp>
        <p:nvSpPr>
          <p:cNvPr id="15" name="TextBox 14">
            <a:extLst>
              <a:ext uri="{FF2B5EF4-FFF2-40B4-BE49-F238E27FC236}">
                <a16:creationId xmlns:a16="http://schemas.microsoft.com/office/drawing/2014/main" id="{F089EB2C-72C6-41D2-BA74-214B1C6DCD84}"/>
              </a:ext>
            </a:extLst>
          </p:cNvPr>
          <p:cNvSpPr txBox="1"/>
          <p:nvPr/>
        </p:nvSpPr>
        <p:spPr>
          <a:xfrm>
            <a:off x="216747" y="6502400"/>
            <a:ext cx="2817707" cy="3244734"/>
          </a:xfrm>
          <a:prstGeom prst="rect">
            <a:avLst/>
          </a:prstGeom>
          <a:noFill/>
        </p:spPr>
        <p:txBody>
          <a:bodyPr wrap="square">
            <a:spAutoFit/>
          </a:bodyPr>
          <a:lstStyle/>
          <a:p>
            <a:pPr algn="l" defTabSz="1300460" hangingPunct="1"/>
            <a:r>
              <a:rPr lang="en-GB" sz="1707" b="1" kern="1200" dirty="0">
                <a:solidFill>
                  <a:prstClr val="black"/>
                </a:solidFill>
                <a:latin typeface="Calibri"/>
              </a:rPr>
              <a:t>Maintain </a:t>
            </a:r>
            <a:r>
              <a:rPr lang="en-GB" sz="1707" kern="1200" dirty="0" err="1">
                <a:solidFill>
                  <a:prstClr val="black"/>
                </a:solidFill>
                <a:latin typeface="Calibri"/>
              </a:rPr>
              <a:t>Clubmark</a:t>
            </a:r>
            <a:endParaRPr lang="en-GB" sz="1707" kern="1200" dirty="0">
              <a:solidFill>
                <a:prstClr val="black"/>
              </a:solidFill>
              <a:latin typeface="Calibri"/>
            </a:endParaRPr>
          </a:p>
          <a:p>
            <a:pPr algn="l" defTabSz="1300460" hangingPunct="1"/>
            <a:endParaRPr lang="en-GB" sz="1707" kern="1200" dirty="0">
              <a:solidFill>
                <a:prstClr val="black"/>
              </a:solidFill>
              <a:latin typeface="Calibri"/>
            </a:endParaRPr>
          </a:p>
          <a:p>
            <a:pPr algn="l" defTabSz="1300460" hangingPunct="1"/>
            <a:r>
              <a:rPr lang="en-GB" sz="1707" b="1" kern="1200" dirty="0">
                <a:solidFill>
                  <a:prstClr val="black"/>
                </a:solidFill>
                <a:latin typeface="Calibri"/>
              </a:rPr>
              <a:t>Reduce </a:t>
            </a:r>
            <a:r>
              <a:rPr lang="en-GB" sz="1707" kern="1200" dirty="0">
                <a:solidFill>
                  <a:prstClr val="black"/>
                </a:solidFill>
                <a:latin typeface="Calibri"/>
              </a:rPr>
              <a:t>Waiting List by 50% in 12 Months</a:t>
            </a:r>
          </a:p>
          <a:p>
            <a:pPr algn="l" defTabSz="1300460" hangingPunct="1"/>
            <a:endParaRPr lang="en-GB" sz="1707" kern="1200" dirty="0">
              <a:solidFill>
                <a:prstClr val="black"/>
              </a:solidFill>
              <a:latin typeface="Calibri"/>
            </a:endParaRPr>
          </a:p>
          <a:p>
            <a:pPr algn="l" defTabSz="1300460" hangingPunct="1"/>
            <a:r>
              <a:rPr lang="en-GB" sz="1707" b="1" kern="1200" dirty="0">
                <a:solidFill>
                  <a:prstClr val="black"/>
                </a:solidFill>
                <a:latin typeface="Calibri"/>
              </a:rPr>
              <a:t>Maximise </a:t>
            </a:r>
            <a:r>
              <a:rPr lang="en-GB" sz="1707" kern="1200" dirty="0">
                <a:solidFill>
                  <a:prstClr val="black"/>
                </a:solidFill>
                <a:latin typeface="Calibri"/>
              </a:rPr>
              <a:t>Loan Bike scheme</a:t>
            </a:r>
          </a:p>
          <a:p>
            <a:pPr algn="l" defTabSz="1300460" hangingPunct="1"/>
            <a:endParaRPr lang="en-GB" sz="1707" kern="1200" dirty="0">
              <a:solidFill>
                <a:prstClr val="black"/>
              </a:solidFill>
              <a:latin typeface="Calibri"/>
            </a:endParaRPr>
          </a:p>
          <a:p>
            <a:pPr algn="l" defTabSz="1300460" hangingPunct="1"/>
            <a:r>
              <a:rPr lang="en-GB" sz="1707" b="1" kern="1200" dirty="0">
                <a:solidFill>
                  <a:srgbClr val="FF0000"/>
                </a:solidFill>
                <a:latin typeface="Calibri"/>
              </a:rPr>
              <a:t>Extend </a:t>
            </a:r>
            <a:r>
              <a:rPr lang="en-GB" sz="1707" kern="1200" dirty="0">
                <a:solidFill>
                  <a:srgbClr val="FF0000"/>
                </a:solidFill>
                <a:latin typeface="Calibri"/>
              </a:rPr>
              <a:t>engagement with external groups</a:t>
            </a:r>
          </a:p>
          <a:p>
            <a:pPr algn="l" defTabSz="1300460" hangingPunct="1"/>
            <a:endParaRPr lang="en-GB" sz="1707" kern="1200" dirty="0">
              <a:solidFill>
                <a:prstClr val="black"/>
              </a:solidFill>
              <a:latin typeface="Calibri"/>
            </a:endParaRPr>
          </a:p>
          <a:p>
            <a:pPr algn="l" defTabSz="1300460" hangingPunct="1"/>
            <a:r>
              <a:rPr lang="en-GB" sz="1707" b="1" kern="1200" dirty="0">
                <a:solidFill>
                  <a:srgbClr val="FF0000"/>
                </a:solidFill>
                <a:latin typeface="Calibri"/>
              </a:rPr>
              <a:t>Promote </a:t>
            </a:r>
            <a:r>
              <a:rPr lang="en-GB" sz="1707" kern="1200" dirty="0">
                <a:solidFill>
                  <a:srgbClr val="FF0000"/>
                </a:solidFill>
                <a:latin typeface="Calibri"/>
              </a:rPr>
              <a:t>diversity of membership</a:t>
            </a:r>
            <a:endParaRPr lang="en-GB" sz="1707" b="1" kern="1200" dirty="0">
              <a:solidFill>
                <a:srgbClr val="FF0000"/>
              </a:solidFill>
              <a:latin typeface="Calibri"/>
            </a:endParaRPr>
          </a:p>
        </p:txBody>
      </p:sp>
      <p:sp>
        <p:nvSpPr>
          <p:cNvPr id="16" name="TextBox 15">
            <a:extLst>
              <a:ext uri="{FF2B5EF4-FFF2-40B4-BE49-F238E27FC236}">
                <a16:creationId xmlns:a16="http://schemas.microsoft.com/office/drawing/2014/main" id="{B990951F-E4AD-40BA-9984-91EC4F4FB263}"/>
              </a:ext>
            </a:extLst>
          </p:cNvPr>
          <p:cNvSpPr txBox="1"/>
          <p:nvPr/>
        </p:nvSpPr>
        <p:spPr>
          <a:xfrm>
            <a:off x="7261014" y="6523716"/>
            <a:ext cx="2709333" cy="2982035"/>
          </a:xfrm>
          <a:prstGeom prst="rect">
            <a:avLst/>
          </a:prstGeom>
          <a:noFill/>
        </p:spPr>
        <p:txBody>
          <a:bodyPr wrap="square">
            <a:spAutoFit/>
          </a:bodyPr>
          <a:lstStyle/>
          <a:p>
            <a:pPr algn="l" defTabSz="1300460" hangingPunct="1"/>
            <a:r>
              <a:rPr lang="en-GB" sz="1707" kern="1200" dirty="0">
                <a:solidFill>
                  <a:prstClr val="black"/>
                </a:solidFill>
                <a:latin typeface="Calibri"/>
              </a:rPr>
              <a:t>Circuit races (Go-R &amp; BC)</a:t>
            </a:r>
          </a:p>
          <a:p>
            <a:pPr algn="l" defTabSz="1300460" hangingPunct="1"/>
            <a:endParaRPr lang="en-GB" sz="1707" kern="1200" dirty="0">
              <a:solidFill>
                <a:prstClr val="black"/>
              </a:solidFill>
              <a:latin typeface="Calibri"/>
            </a:endParaRPr>
          </a:p>
          <a:p>
            <a:pPr algn="l" defTabSz="1300460" hangingPunct="1"/>
            <a:r>
              <a:rPr lang="en-GB" sz="1707" kern="1200" dirty="0">
                <a:solidFill>
                  <a:prstClr val="black"/>
                </a:solidFill>
                <a:latin typeface="Calibri"/>
              </a:rPr>
              <a:t>Time Trials</a:t>
            </a:r>
          </a:p>
          <a:p>
            <a:pPr algn="l" defTabSz="1300460" hangingPunct="1"/>
            <a:endParaRPr lang="en-GB" sz="1707" kern="1200" dirty="0">
              <a:solidFill>
                <a:prstClr val="black"/>
              </a:solidFill>
              <a:latin typeface="Calibri"/>
            </a:endParaRPr>
          </a:p>
          <a:p>
            <a:pPr algn="l" defTabSz="1300460" hangingPunct="1"/>
            <a:r>
              <a:rPr lang="en-GB" sz="1707" kern="1200" dirty="0">
                <a:solidFill>
                  <a:prstClr val="black"/>
                </a:solidFill>
                <a:latin typeface="Calibri"/>
              </a:rPr>
              <a:t>CX Races</a:t>
            </a:r>
          </a:p>
          <a:p>
            <a:pPr algn="l" defTabSz="1300460" hangingPunct="1"/>
            <a:endParaRPr lang="en-GB" sz="1707" kern="1200" dirty="0">
              <a:solidFill>
                <a:prstClr val="black"/>
              </a:solidFill>
              <a:latin typeface="Calibri"/>
            </a:endParaRPr>
          </a:p>
          <a:p>
            <a:pPr algn="l" defTabSz="1300460" hangingPunct="1"/>
            <a:r>
              <a:rPr lang="en-GB" sz="1707" kern="1200" dirty="0">
                <a:solidFill>
                  <a:prstClr val="black"/>
                </a:solidFill>
                <a:latin typeface="Calibri"/>
              </a:rPr>
              <a:t>Hill Climbs</a:t>
            </a:r>
          </a:p>
          <a:p>
            <a:pPr algn="l" defTabSz="1300460" hangingPunct="1"/>
            <a:endParaRPr lang="en-GB" sz="1707" kern="1200" dirty="0">
              <a:solidFill>
                <a:prstClr val="black"/>
              </a:solidFill>
              <a:latin typeface="Calibri"/>
            </a:endParaRPr>
          </a:p>
          <a:p>
            <a:pPr algn="l" defTabSz="1300460" hangingPunct="1"/>
            <a:r>
              <a:rPr lang="en-GB" sz="1707" kern="1200" dirty="0">
                <a:solidFill>
                  <a:prstClr val="black"/>
                </a:solidFill>
                <a:latin typeface="Calibri"/>
              </a:rPr>
              <a:t>Track Visits</a:t>
            </a:r>
          </a:p>
          <a:p>
            <a:pPr algn="l" defTabSz="1300460" hangingPunct="1"/>
            <a:endParaRPr lang="en-GB" sz="1707" kern="1200" dirty="0">
              <a:solidFill>
                <a:prstClr val="black"/>
              </a:solidFill>
              <a:latin typeface="Calibri"/>
            </a:endParaRPr>
          </a:p>
          <a:p>
            <a:pPr algn="l" defTabSz="1300460" hangingPunct="1"/>
            <a:r>
              <a:rPr lang="en-GB" sz="1707" kern="1200" dirty="0" err="1">
                <a:solidFill>
                  <a:prstClr val="black"/>
                </a:solidFill>
                <a:latin typeface="Calibri"/>
              </a:rPr>
              <a:t>Sportives</a:t>
            </a:r>
            <a:r>
              <a:rPr lang="en-GB" sz="1707" kern="1200" dirty="0">
                <a:solidFill>
                  <a:prstClr val="black"/>
                </a:solidFill>
                <a:latin typeface="Calibri"/>
              </a:rPr>
              <a:t> </a:t>
            </a:r>
          </a:p>
        </p:txBody>
      </p:sp>
      <p:sp>
        <p:nvSpPr>
          <p:cNvPr id="18" name="TextBox 17">
            <a:extLst>
              <a:ext uri="{FF2B5EF4-FFF2-40B4-BE49-F238E27FC236}">
                <a16:creationId xmlns:a16="http://schemas.microsoft.com/office/drawing/2014/main" id="{2E0C303E-3EB7-44D6-B24A-0B69E3744974}"/>
              </a:ext>
            </a:extLst>
          </p:cNvPr>
          <p:cNvSpPr txBox="1"/>
          <p:nvPr/>
        </p:nvSpPr>
        <p:spPr>
          <a:xfrm>
            <a:off x="10779555" y="6523717"/>
            <a:ext cx="2263434" cy="2982035"/>
          </a:xfrm>
          <a:prstGeom prst="rect">
            <a:avLst/>
          </a:prstGeom>
          <a:noFill/>
        </p:spPr>
        <p:txBody>
          <a:bodyPr wrap="square">
            <a:spAutoFit/>
          </a:bodyPr>
          <a:lstStyle/>
          <a:p>
            <a:pPr algn="l" defTabSz="1300460" hangingPunct="1"/>
            <a:r>
              <a:rPr lang="en-GB" sz="1707" b="1" kern="1200" dirty="0">
                <a:solidFill>
                  <a:prstClr val="black"/>
                </a:solidFill>
                <a:latin typeface="Calibri"/>
              </a:rPr>
              <a:t>Generate </a:t>
            </a:r>
            <a:r>
              <a:rPr lang="en-GB" sz="1707" kern="1200" dirty="0">
                <a:solidFill>
                  <a:prstClr val="black"/>
                </a:solidFill>
                <a:latin typeface="Calibri"/>
              </a:rPr>
              <a:t>a sustainable succession plan</a:t>
            </a:r>
          </a:p>
          <a:p>
            <a:pPr algn="l" defTabSz="1300460" hangingPunct="1"/>
            <a:endParaRPr lang="en-GB" sz="1707" kern="1200" dirty="0">
              <a:solidFill>
                <a:prstClr val="black"/>
              </a:solidFill>
              <a:latin typeface="Calibri"/>
            </a:endParaRPr>
          </a:p>
          <a:p>
            <a:pPr algn="l" defTabSz="1300460" hangingPunct="1"/>
            <a:r>
              <a:rPr lang="en-GB" sz="1707" b="1" kern="1200" dirty="0">
                <a:solidFill>
                  <a:prstClr val="black"/>
                </a:solidFill>
                <a:latin typeface="Calibri"/>
              </a:rPr>
              <a:t>Deliver </a:t>
            </a:r>
            <a:r>
              <a:rPr lang="en-GB" sz="1707" kern="1200" dirty="0">
                <a:solidFill>
                  <a:prstClr val="black"/>
                </a:solidFill>
                <a:latin typeface="Calibri"/>
              </a:rPr>
              <a:t>Places to Ride project / </a:t>
            </a:r>
            <a:r>
              <a:rPr lang="en-GB" sz="1707" b="1" kern="1200" dirty="0">
                <a:solidFill>
                  <a:prstClr val="black"/>
                </a:solidFill>
                <a:latin typeface="Calibri"/>
              </a:rPr>
              <a:t>Remove </a:t>
            </a:r>
            <a:r>
              <a:rPr lang="en-GB" sz="1707" kern="1200" dirty="0">
                <a:solidFill>
                  <a:prstClr val="black"/>
                </a:solidFill>
                <a:latin typeface="Calibri"/>
              </a:rPr>
              <a:t>barriers to entry</a:t>
            </a:r>
          </a:p>
          <a:p>
            <a:pPr algn="l" defTabSz="1300460" hangingPunct="1"/>
            <a:endParaRPr lang="en-GB" sz="1707" kern="1200" dirty="0">
              <a:solidFill>
                <a:prstClr val="black"/>
              </a:solidFill>
              <a:latin typeface="Calibri"/>
            </a:endParaRPr>
          </a:p>
          <a:p>
            <a:pPr algn="l" defTabSz="1300460" hangingPunct="1"/>
            <a:r>
              <a:rPr lang="en-GB" sz="1707" b="1" kern="1200" dirty="0">
                <a:solidFill>
                  <a:prstClr val="black"/>
                </a:solidFill>
                <a:latin typeface="Calibri"/>
              </a:rPr>
              <a:t>Achieve </a:t>
            </a:r>
            <a:r>
              <a:rPr lang="en-GB" sz="1707" kern="1200" dirty="0">
                <a:solidFill>
                  <a:prstClr val="black"/>
                </a:solidFill>
                <a:latin typeface="Calibri"/>
              </a:rPr>
              <a:t>Community Amateur Sports Club status </a:t>
            </a:r>
            <a:r>
              <a:rPr lang="en-GB" sz="1707" b="1" kern="1200" dirty="0">
                <a:solidFill>
                  <a:prstClr val="black"/>
                </a:solidFill>
                <a:latin typeface="Calibri"/>
              </a:rPr>
              <a:t>(TBC </a:t>
            </a:r>
            <a:r>
              <a:rPr lang="en-GB" sz="1707" b="1" kern="1200">
                <a:solidFill>
                  <a:prstClr val="black"/>
                </a:solidFill>
                <a:latin typeface="Calibri"/>
              </a:rPr>
              <a:t>by committee)</a:t>
            </a:r>
            <a:endParaRPr lang="en-GB" sz="1707" kern="1200" dirty="0">
              <a:solidFill>
                <a:prstClr val="black"/>
              </a:solidFill>
              <a:latin typeface="Calibri"/>
            </a:endParaRPr>
          </a:p>
        </p:txBody>
      </p:sp>
      <p:sp>
        <p:nvSpPr>
          <p:cNvPr id="20" name="TextBox 19">
            <a:extLst>
              <a:ext uri="{FF2B5EF4-FFF2-40B4-BE49-F238E27FC236}">
                <a16:creationId xmlns:a16="http://schemas.microsoft.com/office/drawing/2014/main" id="{B4F1974F-0446-4434-94FD-CA8F1006EE0B}"/>
              </a:ext>
            </a:extLst>
          </p:cNvPr>
          <p:cNvSpPr txBox="1"/>
          <p:nvPr/>
        </p:nvSpPr>
        <p:spPr>
          <a:xfrm>
            <a:off x="650240" y="1139586"/>
            <a:ext cx="11921067" cy="880241"/>
          </a:xfrm>
          <a:prstGeom prst="rect">
            <a:avLst/>
          </a:prstGeom>
          <a:noFill/>
        </p:spPr>
        <p:txBody>
          <a:bodyPr wrap="square">
            <a:spAutoFit/>
          </a:bodyPr>
          <a:lstStyle/>
          <a:p>
            <a:pPr algn="l" defTabSz="1300460" hangingPunct="1"/>
            <a:r>
              <a:rPr lang="en-GB" sz="2560" b="1" kern="1200" dirty="0">
                <a:solidFill>
                  <a:srgbClr val="3B3B3B"/>
                </a:solidFill>
                <a:latin typeface="Segoe UI" panose="020B0502040204020203" pitchFamily="34" charset="0"/>
              </a:rPr>
              <a:t>The purpose of the Club is to promote the amateur sport of youth cycling in Bath &amp; North East Somerset and community participation in the same area. </a:t>
            </a:r>
            <a:endParaRPr lang="en-GB" sz="2560" b="1" kern="1200" dirty="0">
              <a:solidFill>
                <a:prstClr val="black"/>
              </a:solidFill>
              <a:latin typeface="Calibri"/>
            </a:endParaRPr>
          </a:p>
        </p:txBody>
      </p:sp>
      <p:sp>
        <p:nvSpPr>
          <p:cNvPr id="21" name="Rectangle: Rounded Corners 20">
            <a:extLst>
              <a:ext uri="{FF2B5EF4-FFF2-40B4-BE49-F238E27FC236}">
                <a16:creationId xmlns:a16="http://schemas.microsoft.com/office/drawing/2014/main" id="{5BC45D41-9A05-408A-8EBC-8FFE6E56D3B2}"/>
              </a:ext>
            </a:extLst>
          </p:cNvPr>
          <p:cNvSpPr/>
          <p:nvPr/>
        </p:nvSpPr>
        <p:spPr>
          <a:xfrm>
            <a:off x="650240" y="2091795"/>
            <a:ext cx="11921067" cy="528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r>
              <a:rPr lang="en-GB" sz="2560" b="1" kern="1200" dirty="0">
                <a:solidFill>
                  <a:prstClr val="white"/>
                </a:solidFill>
                <a:latin typeface="Calibri"/>
              </a:rPr>
              <a:t>CORE VALUES</a:t>
            </a:r>
          </a:p>
        </p:txBody>
      </p:sp>
      <p:sp>
        <p:nvSpPr>
          <p:cNvPr id="22" name="Rectangle: Rounded Corners 21">
            <a:extLst>
              <a:ext uri="{FF2B5EF4-FFF2-40B4-BE49-F238E27FC236}">
                <a16:creationId xmlns:a16="http://schemas.microsoft.com/office/drawing/2014/main" id="{E4450C97-8EEF-4D27-88B8-580455437892}"/>
              </a:ext>
            </a:extLst>
          </p:cNvPr>
          <p:cNvSpPr/>
          <p:nvPr/>
        </p:nvSpPr>
        <p:spPr>
          <a:xfrm rot="16200000">
            <a:off x="-490653" y="3723633"/>
            <a:ext cx="3537865" cy="14728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r>
              <a:rPr lang="en-GB" sz="2560" b="1" kern="1200" dirty="0">
                <a:solidFill>
                  <a:prstClr val="white"/>
                </a:solidFill>
                <a:latin typeface="Calibri"/>
              </a:rPr>
              <a:t>Safe &amp; Accessible Club</a:t>
            </a:r>
          </a:p>
        </p:txBody>
      </p:sp>
      <p:sp>
        <p:nvSpPr>
          <p:cNvPr id="23" name="Rectangle: Rounded Corners 22">
            <a:extLst>
              <a:ext uri="{FF2B5EF4-FFF2-40B4-BE49-F238E27FC236}">
                <a16:creationId xmlns:a16="http://schemas.microsoft.com/office/drawing/2014/main" id="{0D835D5C-3762-4A15-BFB1-21832D435F8A}"/>
              </a:ext>
            </a:extLst>
          </p:cNvPr>
          <p:cNvSpPr/>
          <p:nvPr/>
        </p:nvSpPr>
        <p:spPr>
          <a:xfrm rot="16200000">
            <a:off x="3053678" y="3723611"/>
            <a:ext cx="3537865" cy="14728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r>
              <a:rPr lang="en-GB" sz="2560" b="1" kern="1200" dirty="0">
                <a:solidFill>
                  <a:prstClr val="white"/>
                </a:solidFill>
                <a:latin typeface="Calibri"/>
              </a:rPr>
              <a:t>Quality &amp; Progressive Coaching</a:t>
            </a:r>
          </a:p>
        </p:txBody>
      </p:sp>
      <p:sp>
        <p:nvSpPr>
          <p:cNvPr id="24" name="Rectangle: Rounded Corners 23">
            <a:extLst>
              <a:ext uri="{FF2B5EF4-FFF2-40B4-BE49-F238E27FC236}">
                <a16:creationId xmlns:a16="http://schemas.microsoft.com/office/drawing/2014/main" id="{0B3AFB76-9C05-497E-B2E8-7A02813F2C5B}"/>
              </a:ext>
            </a:extLst>
          </p:cNvPr>
          <p:cNvSpPr/>
          <p:nvPr/>
        </p:nvSpPr>
        <p:spPr>
          <a:xfrm rot="16200000">
            <a:off x="6598008" y="3723612"/>
            <a:ext cx="3537865" cy="14728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r>
              <a:rPr lang="en-GB" sz="2560" b="1" kern="1200" dirty="0">
                <a:solidFill>
                  <a:prstClr val="white"/>
                </a:solidFill>
                <a:latin typeface="Calibri"/>
              </a:rPr>
              <a:t>A Varied programme of competition &amp; activities</a:t>
            </a:r>
          </a:p>
        </p:txBody>
      </p:sp>
      <p:sp>
        <p:nvSpPr>
          <p:cNvPr id="25" name="Rectangle: Rounded Corners 24">
            <a:extLst>
              <a:ext uri="{FF2B5EF4-FFF2-40B4-BE49-F238E27FC236}">
                <a16:creationId xmlns:a16="http://schemas.microsoft.com/office/drawing/2014/main" id="{49F0304C-A357-4561-A6B1-BB3AEC167251}"/>
              </a:ext>
            </a:extLst>
          </p:cNvPr>
          <p:cNvSpPr/>
          <p:nvPr/>
        </p:nvSpPr>
        <p:spPr>
          <a:xfrm rot="16200000">
            <a:off x="10142341" y="3723612"/>
            <a:ext cx="3537865" cy="14728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r>
              <a:rPr lang="en-GB" sz="2560" b="1" kern="1200" dirty="0">
                <a:solidFill>
                  <a:prstClr val="white"/>
                </a:solidFill>
                <a:latin typeface="Calibri"/>
              </a:rPr>
              <a:t>Improve Club support and resources</a:t>
            </a:r>
          </a:p>
        </p:txBody>
      </p:sp>
      <p:sp>
        <p:nvSpPr>
          <p:cNvPr id="13" name="TextBox 12">
            <a:extLst>
              <a:ext uri="{FF2B5EF4-FFF2-40B4-BE49-F238E27FC236}">
                <a16:creationId xmlns:a16="http://schemas.microsoft.com/office/drawing/2014/main" id="{A210F65F-6823-4D95-8509-35B5ADA5BA6F}"/>
              </a:ext>
            </a:extLst>
          </p:cNvPr>
          <p:cNvSpPr txBox="1"/>
          <p:nvPr/>
        </p:nvSpPr>
        <p:spPr>
          <a:xfrm>
            <a:off x="3111549" y="6412444"/>
            <a:ext cx="549943" cy="617541"/>
          </a:xfrm>
          <a:prstGeom prst="rect">
            <a:avLst/>
          </a:prstGeom>
          <a:noFill/>
        </p:spPr>
        <p:txBody>
          <a:bodyPr wrap="square" rtlCol="0">
            <a:spAutoFit/>
          </a:bodyPr>
          <a:lstStyle/>
          <a:p>
            <a:pPr algn="l" defTabSz="1300460" hangingPunct="1"/>
            <a:r>
              <a:rPr lang="en-GB" sz="3413" b="1" kern="1200" dirty="0">
                <a:solidFill>
                  <a:srgbClr val="00B050"/>
                </a:solidFill>
                <a:latin typeface="Calibri"/>
                <a:sym typeface="Wingdings" panose="05000000000000000000" pitchFamily="2" charset="2"/>
              </a:rPr>
              <a:t></a:t>
            </a:r>
            <a:endParaRPr lang="en-GB" sz="3413" b="1" kern="1200" dirty="0">
              <a:solidFill>
                <a:srgbClr val="00B050"/>
              </a:solidFill>
              <a:latin typeface="Calibri"/>
            </a:endParaRPr>
          </a:p>
        </p:txBody>
      </p:sp>
      <p:pic>
        <p:nvPicPr>
          <p:cNvPr id="3" name="Picture 2">
            <a:extLst>
              <a:ext uri="{FF2B5EF4-FFF2-40B4-BE49-F238E27FC236}">
                <a16:creationId xmlns:a16="http://schemas.microsoft.com/office/drawing/2014/main" id="{2C19182C-0FAF-49CA-9FD1-E8A41CC2F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8271" y="7069033"/>
            <a:ext cx="543158" cy="528344"/>
          </a:xfrm>
          <a:prstGeom prst="rect">
            <a:avLst/>
          </a:prstGeom>
        </p:spPr>
      </p:pic>
      <p:pic>
        <p:nvPicPr>
          <p:cNvPr id="17" name="Picture 16">
            <a:extLst>
              <a:ext uri="{FF2B5EF4-FFF2-40B4-BE49-F238E27FC236}">
                <a16:creationId xmlns:a16="http://schemas.microsoft.com/office/drawing/2014/main" id="{E883FEFD-D728-4FB7-90DC-B965F6623D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4453" y="7749921"/>
            <a:ext cx="543158" cy="528344"/>
          </a:xfrm>
          <a:prstGeom prst="rect">
            <a:avLst/>
          </a:prstGeom>
        </p:spPr>
      </p:pic>
      <p:sp>
        <p:nvSpPr>
          <p:cNvPr id="19" name="TextBox 18">
            <a:extLst>
              <a:ext uri="{FF2B5EF4-FFF2-40B4-BE49-F238E27FC236}">
                <a16:creationId xmlns:a16="http://schemas.microsoft.com/office/drawing/2014/main" id="{8F99D138-3532-4DB9-9A1A-070BC9A87380}"/>
              </a:ext>
            </a:extLst>
          </p:cNvPr>
          <p:cNvSpPr txBox="1"/>
          <p:nvPr/>
        </p:nvSpPr>
        <p:spPr>
          <a:xfrm>
            <a:off x="9424493" y="6443284"/>
            <a:ext cx="549943" cy="617541"/>
          </a:xfrm>
          <a:prstGeom prst="rect">
            <a:avLst/>
          </a:prstGeom>
          <a:noFill/>
        </p:spPr>
        <p:txBody>
          <a:bodyPr wrap="square" rtlCol="0">
            <a:spAutoFit/>
          </a:bodyPr>
          <a:lstStyle/>
          <a:p>
            <a:pPr algn="l" defTabSz="1300460" hangingPunct="1"/>
            <a:r>
              <a:rPr lang="en-GB" sz="3413" b="1" kern="1200" dirty="0">
                <a:solidFill>
                  <a:srgbClr val="00B050"/>
                </a:solidFill>
                <a:latin typeface="Calibri"/>
                <a:sym typeface="Wingdings" panose="05000000000000000000" pitchFamily="2" charset="2"/>
              </a:rPr>
              <a:t></a:t>
            </a:r>
            <a:endParaRPr lang="en-GB" sz="3413" b="1" kern="1200" dirty="0">
              <a:solidFill>
                <a:srgbClr val="00B050"/>
              </a:solidFill>
              <a:latin typeface="Calibri"/>
            </a:endParaRPr>
          </a:p>
        </p:txBody>
      </p:sp>
      <p:sp>
        <p:nvSpPr>
          <p:cNvPr id="26" name="TextBox 25">
            <a:extLst>
              <a:ext uri="{FF2B5EF4-FFF2-40B4-BE49-F238E27FC236}">
                <a16:creationId xmlns:a16="http://schemas.microsoft.com/office/drawing/2014/main" id="{15D06B9D-2B2F-4C0E-9503-94C619447031}"/>
              </a:ext>
            </a:extLst>
          </p:cNvPr>
          <p:cNvSpPr txBox="1"/>
          <p:nvPr/>
        </p:nvSpPr>
        <p:spPr>
          <a:xfrm>
            <a:off x="8131030" y="8999702"/>
            <a:ext cx="549943" cy="617541"/>
          </a:xfrm>
          <a:prstGeom prst="rect">
            <a:avLst/>
          </a:prstGeom>
          <a:noFill/>
        </p:spPr>
        <p:txBody>
          <a:bodyPr wrap="square" rtlCol="0">
            <a:spAutoFit/>
          </a:bodyPr>
          <a:lstStyle/>
          <a:p>
            <a:pPr algn="l" defTabSz="1300460" hangingPunct="1"/>
            <a:r>
              <a:rPr lang="en-GB" sz="3413" b="1" kern="1200" dirty="0">
                <a:solidFill>
                  <a:srgbClr val="00B050"/>
                </a:solidFill>
                <a:latin typeface="Calibri"/>
                <a:sym typeface="Wingdings" panose="05000000000000000000" pitchFamily="2" charset="2"/>
              </a:rPr>
              <a:t></a:t>
            </a:r>
            <a:endParaRPr lang="en-GB" sz="3413" b="1" kern="1200" dirty="0">
              <a:solidFill>
                <a:srgbClr val="00B050"/>
              </a:solidFill>
              <a:latin typeface="Calibri"/>
            </a:endParaRPr>
          </a:p>
        </p:txBody>
      </p:sp>
      <p:sp>
        <p:nvSpPr>
          <p:cNvPr id="27" name="TextBox 26">
            <a:extLst>
              <a:ext uri="{FF2B5EF4-FFF2-40B4-BE49-F238E27FC236}">
                <a16:creationId xmlns:a16="http://schemas.microsoft.com/office/drawing/2014/main" id="{B086E62E-070F-4FCB-B8A6-6DD71F4275F3}"/>
              </a:ext>
            </a:extLst>
          </p:cNvPr>
          <p:cNvSpPr txBox="1"/>
          <p:nvPr/>
        </p:nvSpPr>
        <p:spPr>
          <a:xfrm>
            <a:off x="8260662" y="8453120"/>
            <a:ext cx="549943" cy="617541"/>
          </a:xfrm>
          <a:prstGeom prst="rect">
            <a:avLst/>
          </a:prstGeom>
          <a:noFill/>
        </p:spPr>
        <p:txBody>
          <a:bodyPr wrap="square" rtlCol="0">
            <a:spAutoFit/>
          </a:bodyPr>
          <a:lstStyle/>
          <a:p>
            <a:pPr algn="l" defTabSz="1300460" hangingPunct="1"/>
            <a:r>
              <a:rPr lang="en-GB" sz="3413" b="1" kern="1200" dirty="0">
                <a:solidFill>
                  <a:srgbClr val="00B050"/>
                </a:solidFill>
                <a:latin typeface="Calibri"/>
                <a:sym typeface="Wingdings" panose="05000000000000000000" pitchFamily="2" charset="2"/>
              </a:rPr>
              <a:t></a:t>
            </a:r>
            <a:endParaRPr lang="en-GB" sz="3413" b="1" kern="1200" dirty="0">
              <a:solidFill>
                <a:srgbClr val="00B050"/>
              </a:solidFill>
              <a:latin typeface="Calibri"/>
            </a:endParaRPr>
          </a:p>
        </p:txBody>
      </p:sp>
      <p:sp>
        <p:nvSpPr>
          <p:cNvPr id="28" name="TextBox 27">
            <a:extLst>
              <a:ext uri="{FF2B5EF4-FFF2-40B4-BE49-F238E27FC236}">
                <a16:creationId xmlns:a16="http://schemas.microsoft.com/office/drawing/2014/main" id="{AB6CEC1B-3AAA-4458-AF16-1D208755C275}"/>
              </a:ext>
            </a:extLst>
          </p:cNvPr>
          <p:cNvSpPr txBox="1"/>
          <p:nvPr/>
        </p:nvSpPr>
        <p:spPr>
          <a:xfrm>
            <a:off x="10354914" y="7705578"/>
            <a:ext cx="549943" cy="617541"/>
          </a:xfrm>
          <a:prstGeom prst="rect">
            <a:avLst/>
          </a:prstGeom>
          <a:noFill/>
        </p:spPr>
        <p:txBody>
          <a:bodyPr wrap="square" rtlCol="0">
            <a:spAutoFit/>
          </a:bodyPr>
          <a:lstStyle/>
          <a:p>
            <a:pPr algn="l" defTabSz="1300460" hangingPunct="1"/>
            <a:r>
              <a:rPr lang="en-GB" sz="3413" b="1" kern="1200" dirty="0">
                <a:solidFill>
                  <a:srgbClr val="00B050"/>
                </a:solidFill>
                <a:latin typeface="Calibri"/>
                <a:sym typeface="Wingdings" panose="05000000000000000000" pitchFamily="2" charset="2"/>
              </a:rPr>
              <a:t></a:t>
            </a:r>
            <a:endParaRPr lang="en-GB" sz="3413" b="1" kern="1200" dirty="0">
              <a:solidFill>
                <a:srgbClr val="00B050"/>
              </a:solidFill>
              <a:latin typeface="Calibri"/>
            </a:endParaRPr>
          </a:p>
        </p:txBody>
      </p:sp>
    </p:spTree>
    <p:extLst>
      <p:ext uri="{BB962C8B-B14F-4D97-AF65-F5344CB8AC3E}">
        <p14:creationId xmlns:p14="http://schemas.microsoft.com/office/powerpoint/2010/main" val="104061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9B9B-46C1-4DEC-AEF1-CDD0DF908265}"/>
              </a:ext>
            </a:extLst>
          </p:cNvPr>
          <p:cNvSpPr>
            <a:spLocks noGrp="1"/>
          </p:cNvSpPr>
          <p:nvPr>
            <p:ph type="title"/>
          </p:nvPr>
        </p:nvSpPr>
        <p:spPr>
          <a:xfrm>
            <a:off x="2520" y="108373"/>
            <a:ext cx="11704320" cy="1625600"/>
          </a:xfrm>
        </p:spPr>
        <p:txBody>
          <a:bodyPr>
            <a:normAutofit/>
          </a:bodyPr>
          <a:lstStyle/>
          <a:p>
            <a:pPr algn="l"/>
            <a:r>
              <a:rPr lang="en-GB" sz="5689" dirty="0"/>
              <a:t>Objectives, Outputs and Activities</a:t>
            </a:r>
          </a:p>
        </p:txBody>
      </p:sp>
      <p:sp>
        <p:nvSpPr>
          <p:cNvPr id="5" name="Title 1">
            <a:extLst>
              <a:ext uri="{FF2B5EF4-FFF2-40B4-BE49-F238E27FC236}">
                <a16:creationId xmlns:a16="http://schemas.microsoft.com/office/drawing/2014/main" id="{E588559F-8F3E-4232-AFC5-D2514A151A64}"/>
              </a:ext>
            </a:extLst>
          </p:cNvPr>
          <p:cNvSpPr txBox="1">
            <a:spLocks/>
          </p:cNvSpPr>
          <p:nvPr/>
        </p:nvSpPr>
        <p:spPr>
          <a:xfrm>
            <a:off x="1083733" y="1842347"/>
            <a:ext cx="1170432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srgbClr val="1F497D">
                    <a:lumMod val="60000"/>
                    <a:lumOff val="40000"/>
                  </a:srgbClr>
                </a:solidFill>
                <a:latin typeface="Calibri"/>
              </a:rPr>
              <a:t>Obj</a:t>
            </a:r>
            <a:r>
              <a:rPr lang="en-GB" sz="3413" b="1" dirty="0">
                <a:solidFill>
                  <a:srgbClr val="1F497D">
                    <a:lumMod val="60000"/>
                    <a:lumOff val="40000"/>
                  </a:srgbClr>
                </a:solidFill>
                <a:latin typeface="Calibri"/>
              </a:rPr>
              <a:t> #1: Maintain a safe and accessible club</a:t>
            </a:r>
          </a:p>
        </p:txBody>
      </p:sp>
      <p:sp>
        <p:nvSpPr>
          <p:cNvPr id="6" name="Title 1">
            <a:extLst>
              <a:ext uri="{FF2B5EF4-FFF2-40B4-BE49-F238E27FC236}">
                <a16:creationId xmlns:a16="http://schemas.microsoft.com/office/drawing/2014/main" id="{F820343E-ECB1-42FC-AE92-65DC01307A60}"/>
              </a:ext>
            </a:extLst>
          </p:cNvPr>
          <p:cNvSpPr txBox="1">
            <a:spLocks/>
          </p:cNvSpPr>
          <p:nvPr/>
        </p:nvSpPr>
        <p:spPr>
          <a:xfrm>
            <a:off x="1083733" y="3149818"/>
            <a:ext cx="1170432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srgbClr val="F79646">
                    <a:lumMod val="75000"/>
                  </a:srgbClr>
                </a:solidFill>
                <a:latin typeface="Calibri"/>
              </a:rPr>
              <a:t>Obj</a:t>
            </a:r>
            <a:r>
              <a:rPr lang="en-GB" sz="3413" b="1" dirty="0">
                <a:solidFill>
                  <a:srgbClr val="F79646">
                    <a:lumMod val="75000"/>
                  </a:srgbClr>
                </a:solidFill>
                <a:latin typeface="Calibri"/>
              </a:rPr>
              <a:t> #2: Continue to improve the quality of coaching and ensure that it is progressive</a:t>
            </a:r>
          </a:p>
        </p:txBody>
      </p:sp>
      <p:sp>
        <p:nvSpPr>
          <p:cNvPr id="8" name="Title 1">
            <a:extLst>
              <a:ext uri="{FF2B5EF4-FFF2-40B4-BE49-F238E27FC236}">
                <a16:creationId xmlns:a16="http://schemas.microsoft.com/office/drawing/2014/main" id="{D5D87299-42D8-419A-A7C4-614323FF6B3B}"/>
              </a:ext>
            </a:extLst>
          </p:cNvPr>
          <p:cNvSpPr txBox="1">
            <a:spLocks/>
          </p:cNvSpPr>
          <p:nvPr/>
        </p:nvSpPr>
        <p:spPr>
          <a:xfrm>
            <a:off x="1083733" y="4775418"/>
            <a:ext cx="1170432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srgbClr val="1F497D">
                    <a:lumMod val="60000"/>
                    <a:lumOff val="40000"/>
                  </a:srgbClr>
                </a:solidFill>
                <a:latin typeface="Calibri"/>
              </a:rPr>
              <a:t>Obj</a:t>
            </a:r>
            <a:r>
              <a:rPr lang="en-GB" sz="3413" b="1" dirty="0">
                <a:solidFill>
                  <a:srgbClr val="1F497D">
                    <a:lumMod val="60000"/>
                    <a:lumOff val="40000"/>
                  </a:srgbClr>
                </a:solidFill>
                <a:latin typeface="Calibri"/>
              </a:rPr>
              <a:t> #3: Deliver a varied programme of competition &amp; activities</a:t>
            </a:r>
          </a:p>
        </p:txBody>
      </p:sp>
      <p:sp>
        <p:nvSpPr>
          <p:cNvPr id="7" name="Title 1">
            <a:extLst>
              <a:ext uri="{FF2B5EF4-FFF2-40B4-BE49-F238E27FC236}">
                <a16:creationId xmlns:a16="http://schemas.microsoft.com/office/drawing/2014/main" id="{B9DF2E3F-3E3C-4E69-8018-6D43D211A743}"/>
              </a:ext>
            </a:extLst>
          </p:cNvPr>
          <p:cNvSpPr txBox="1">
            <a:spLocks/>
          </p:cNvSpPr>
          <p:nvPr/>
        </p:nvSpPr>
        <p:spPr>
          <a:xfrm>
            <a:off x="1083733" y="6191263"/>
            <a:ext cx="1170432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srgbClr val="F79646">
                    <a:lumMod val="75000"/>
                  </a:srgbClr>
                </a:solidFill>
                <a:latin typeface="Calibri"/>
              </a:rPr>
              <a:t>Obj</a:t>
            </a:r>
            <a:r>
              <a:rPr lang="en-GB" sz="3413" b="1" dirty="0">
                <a:solidFill>
                  <a:srgbClr val="F79646">
                    <a:lumMod val="75000"/>
                  </a:srgbClr>
                </a:solidFill>
                <a:latin typeface="Calibri"/>
              </a:rPr>
              <a:t> #4: Improve club support and resources</a:t>
            </a:r>
          </a:p>
        </p:txBody>
      </p:sp>
    </p:spTree>
    <p:extLst>
      <p:ext uri="{BB962C8B-B14F-4D97-AF65-F5344CB8AC3E}">
        <p14:creationId xmlns:p14="http://schemas.microsoft.com/office/powerpoint/2010/main" val="3680856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9B9B-46C1-4DEC-AEF1-CDD0DF908265}"/>
              </a:ext>
            </a:extLst>
          </p:cNvPr>
          <p:cNvSpPr>
            <a:spLocks noGrp="1"/>
          </p:cNvSpPr>
          <p:nvPr>
            <p:ph type="title"/>
          </p:nvPr>
        </p:nvSpPr>
        <p:spPr>
          <a:xfrm>
            <a:off x="216747" y="108374"/>
            <a:ext cx="11704320" cy="1083733"/>
          </a:xfrm>
        </p:spPr>
        <p:txBody>
          <a:bodyPr>
            <a:normAutofit/>
          </a:bodyPr>
          <a:lstStyle/>
          <a:p>
            <a:pPr algn="l"/>
            <a:r>
              <a:rPr lang="en-GB" sz="4551" dirty="0"/>
              <a:t>Objectives, Outputs and Activities</a:t>
            </a:r>
          </a:p>
        </p:txBody>
      </p:sp>
      <p:graphicFrame>
        <p:nvGraphicFramePr>
          <p:cNvPr id="4" name="Table 4">
            <a:extLst>
              <a:ext uri="{FF2B5EF4-FFF2-40B4-BE49-F238E27FC236}">
                <a16:creationId xmlns:a16="http://schemas.microsoft.com/office/drawing/2014/main" id="{6743F574-71F3-4370-B3BF-1B7F234CE7A8}"/>
              </a:ext>
            </a:extLst>
          </p:cNvPr>
          <p:cNvGraphicFramePr>
            <a:graphicFrameLocks noGrp="1"/>
          </p:cNvGraphicFramePr>
          <p:nvPr/>
        </p:nvGraphicFramePr>
        <p:xfrm>
          <a:off x="283169" y="1733974"/>
          <a:ext cx="12438463" cy="7896640"/>
        </p:xfrm>
        <a:graphic>
          <a:graphicData uri="http://schemas.openxmlformats.org/drawingml/2006/table">
            <a:tbl>
              <a:tblPr firstRow="1" bandRow="1">
                <a:tableStyleId>{5C22544A-7EE6-4342-B048-85BDC9FD1C3A}</a:tableStyleId>
              </a:tblPr>
              <a:tblGrid>
                <a:gridCol w="640519">
                  <a:extLst>
                    <a:ext uri="{9D8B030D-6E8A-4147-A177-3AD203B41FA5}">
                      <a16:colId xmlns:a16="http://schemas.microsoft.com/office/drawing/2014/main" val="2642700732"/>
                    </a:ext>
                  </a:extLst>
                </a:gridCol>
                <a:gridCol w="4246020">
                  <a:extLst>
                    <a:ext uri="{9D8B030D-6E8A-4147-A177-3AD203B41FA5}">
                      <a16:colId xmlns:a16="http://schemas.microsoft.com/office/drawing/2014/main" val="2845090881"/>
                    </a:ext>
                  </a:extLst>
                </a:gridCol>
                <a:gridCol w="2554327">
                  <a:extLst>
                    <a:ext uri="{9D8B030D-6E8A-4147-A177-3AD203B41FA5}">
                      <a16:colId xmlns:a16="http://schemas.microsoft.com/office/drawing/2014/main" val="991470324"/>
                    </a:ext>
                  </a:extLst>
                </a:gridCol>
                <a:gridCol w="2332213">
                  <a:extLst>
                    <a:ext uri="{9D8B030D-6E8A-4147-A177-3AD203B41FA5}">
                      <a16:colId xmlns:a16="http://schemas.microsoft.com/office/drawing/2014/main" val="1653977589"/>
                    </a:ext>
                  </a:extLst>
                </a:gridCol>
                <a:gridCol w="1542467">
                  <a:extLst>
                    <a:ext uri="{9D8B030D-6E8A-4147-A177-3AD203B41FA5}">
                      <a16:colId xmlns:a16="http://schemas.microsoft.com/office/drawing/2014/main" val="4289494439"/>
                    </a:ext>
                  </a:extLst>
                </a:gridCol>
                <a:gridCol w="1122917">
                  <a:extLst>
                    <a:ext uri="{9D8B030D-6E8A-4147-A177-3AD203B41FA5}">
                      <a16:colId xmlns:a16="http://schemas.microsoft.com/office/drawing/2014/main" val="4262526784"/>
                    </a:ext>
                  </a:extLst>
                </a:gridCol>
              </a:tblGrid>
              <a:tr h="466739">
                <a:tc>
                  <a:txBody>
                    <a:bodyPr/>
                    <a:lstStyle/>
                    <a:p>
                      <a:r>
                        <a:rPr lang="en-GB" sz="1600" dirty="0"/>
                        <a:t>ID</a:t>
                      </a:r>
                    </a:p>
                  </a:txBody>
                  <a:tcPr marL="130048" marR="130048" marT="65024" marB="65024"/>
                </a:tc>
                <a:tc>
                  <a:txBody>
                    <a:bodyPr/>
                    <a:lstStyle/>
                    <a:p>
                      <a:r>
                        <a:rPr lang="en-GB" sz="1600" dirty="0"/>
                        <a:t>Output / Target</a:t>
                      </a:r>
                    </a:p>
                  </a:txBody>
                  <a:tcPr marL="130048" marR="130048" marT="65024" marB="65024"/>
                </a:tc>
                <a:tc>
                  <a:txBody>
                    <a:bodyPr/>
                    <a:lstStyle/>
                    <a:p>
                      <a:r>
                        <a:rPr lang="en-GB" sz="1600" dirty="0"/>
                        <a:t>Partners / Stakeholders</a:t>
                      </a:r>
                    </a:p>
                  </a:txBody>
                  <a:tcPr marL="130048" marR="130048" marT="65024" marB="65024"/>
                </a:tc>
                <a:tc>
                  <a:txBody>
                    <a:bodyPr/>
                    <a:lstStyle/>
                    <a:p>
                      <a:r>
                        <a:rPr lang="en-GB" sz="1600" dirty="0"/>
                        <a:t>Lead</a:t>
                      </a:r>
                    </a:p>
                  </a:txBody>
                  <a:tcPr marL="130048" marR="130048" marT="65024" marB="65024"/>
                </a:tc>
                <a:tc>
                  <a:txBody>
                    <a:bodyPr/>
                    <a:lstStyle/>
                    <a:p>
                      <a:r>
                        <a:rPr lang="en-GB" sz="1600" dirty="0"/>
                        <a:t>Funding</a:t>
                      </a:r>
                    </a:p>
                  </a:txBody>
                  <a:tcPr marL="130048" marR="130048" marT="65024" marB="65024"/>
                </a:tc>
                <a:tc>
                  <a:txBody>
                    <a:bodyPr/>
                    <a:lstStyle/>
                    <a:p>
                      <a:r>
                        <a:rPr lang="en-GB" sz="1600" dirty="0"/>
                        <a:t>Deliver By</a:t>
                      </a:r>
                    </a:p>
                  </a:txBody>
                  <a:tcPr marL="130048" marR="130048" marT="65024" marB="65024"/>
                </a:tc>
                <a:extLst>
                  <a:ext uri="{0D108BD9-81ED-4DB2-BD59-A6C34878D82A}">
                    <a16:rowId xmlns:a16="http://schemas.microsoft.com/office/drawing/2014/main" val="3385321247"/>
                  </a:ext>
                </a:extLst>
              </a:tr>
              <a:tr h="613794">
                <a:tc>
                  <a:txBody>
                    <a:bodyPr/>
                    <a:lstStyle/>
                    <a:p>
                      <a:r>
                        <a:rPr lang="en-GB" sz="1600" dirty="0"/>
                        <a:t>1.1</a:t>
                      </a:r>
                    </a:p>
                  </a:txBody>
                  <a:tcPr marL="130048" marR="130048" marT="65024" marB="65024" anchor="ctr"/>
                </a:tc>
                <a:tc>
                  <a:txBody>
                    <a:bodyPr/>
                    <a:lstStyle/>
                    <a:p>
                      <a:r>
                        <a:rPr lang="en-GB" sz="1600" b="1" dirty="0"/>
                        <a:t>Maintain </a:t>
                      </a:r>
                      <a:r>
                        <a:rPr lang="en-GB" sz="1600" dirty="0" err="1"/>
                        <a:t>Clubmark</a:t>
                      </a:r>
                      <a:r>
                        <a:rPr lang="en-GB" sz="1600" dirty="0"/>
                        <a:t> </a:t>
                      </a:r>
                    </a:p>
                  </a:txBody>
                  <a:tcPr marL="130048" marR="130048" marT="65024" marB="65024"/>
                </a:tc>
                <a:tc>
                  <a:txBody>
                    <a:bodyPr/>
                    <a:lstStyle/>
                    <a:p>
                      <a:r>
                        <a:rPr lang="en-GB" sz="1600" dirty="0"/>
                        <a:t>Committee, Coaches</a:t>
                      </a:r>
                    </a:p>
                    <a:p>
                      <a:r>
                        <a:rPr lang="en-GB" sz="1600" dirty="0"/>
                        <a:t>Volunteers, BC clubs officer</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Fiona Vallis</a:t>
                      </a:r>
                    </a:p>
                  </a:txBody>
                  <a:tcPr marL="130048" marR="130048" marT="65024" marB="65024"/>
                </a:tc>
                <a:tc>
                  <a:txBody>
                    <a:bodyPr/>
                    <a:lstStyle/>
                    <a:p>
                      <a:r>
                        <a:rPr lang="en-GB" sz="1600" dirty="0"/>
                        <a:t>N/A</a:t>
                      </a:r>
                    </a:p>
                  </a:txBody>
                  <a:tcPr marL="130048" marR="130048" marT="65024" marB="65024"/>
                </a:tc>
                <a:tc>
                  <a:txBody>
                    <a:bodyPr/>
                    <a:lstStyle/>
                    <a:p>
                      <a:r>
                        <a:rPr lang="en-GB" sz="1600" dirty="0"/>
                        <a:t>31 Aug 21</a:t>
                      </a:r>
                    </a:p>
                  </a:txBody>
                  <a:tcPr marL="130048" marR="130048" marT="65024" marB="65024"/>
                </a:tc>
                <a:extLst>
                  <a:ext uri="{0D108BD9-81ED-4DB2-BD59-A6C34878D82A}">
                    <a16:rowId xmlns:a16="http://schemas.microsoft.com/office/drawing/2014/main" val="2429252700"/>
                  </a:ext>
                </a:extLst>
              </a:tr>
              <a:tr h="1322155">
                <a:tc>
                  <a:txBody>
                    <a:bodyPr/>
                    <a:lstStyle/>
                    <a:p>
                      <a:r>
                        <a:rPr lang="en-GB" sz="1600" dirty="0"/>
                        <a:t>1.2</a:t>
                      </a:r>
                    </a:p>
                  </a:txBody>
                  <a:tcPr marL="130048" marR="130048" marT="65024" marB="6502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Reduce </a:t>
                      </a:r>
                      <a:r>
                        <a:rPr lang="en-GB" sz="1600" dirty="0"/>
                        <a:t>Waiting List by 50% in 12 Months</a:t>
                      </a:r>
                    </a:p>
                    <a:p>
                      <a:r>
                        <a:rPr lang="en-GB" sz="1600" dirty="0"/>
                        <a:t>- SSYCC will Run more induction sessions to pull through candidates</a:t>
                      </a:r>
                    </a:p>
                    <a:p>
                      <a:r>
                        <a:rPr lang="en-GB" sz="1600" dirty="0"/>
                        <a:t>Formalise new induction process and publish on website</a:t>
                      </a:r>
                    </a:p>
                  </a:txBody>
                  <a:tcPr marL="130048" marR="130048" marT="65024" marB="65024"/>
                </a:tc>
                <a:tc>
                  <a:txBody>
                    <a:bodyPr/>
                    <a:lstStyle/>
                    <a:p>
                      <a:r>
                        <a:rPr lang="en-GB" sz="1600" dirty="0"/>
                        <a:t>Coaches</a:t>
                      </a:r>
                    </a:p>
                    <a:p>
                      <a:r>
                        <a:rPr lang="en-GB" sz="1600" dirty="0"/>
                        <a:t>Membership Sec</a:t>
                      </a:r>
                    </a:p>
                    <a:p>
                      <a:r>
                        <a:rPr lang="en-GB" sz="1600" dirty="0"/>
                        <a:t>Head Coach</a:t>
                      </a:r>
                    </a:p>
                    <a:p>
                      <a:r>
                        <a:rPr lang="en-GB" sz="1600" dirty="0"/>
                        <a:t>Waiting List members</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Head Coach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err="1"/>
                        <a:t>Sp</a:t>
                      </a:r>
                      <a:r>
                        <a:rPr lang="en-GB" sz="1600" b="0" dirty="0"/>
                        <a:t> Membership Sec</a:t>
                      </a:r>
                    </a:p>
                  </a:txBody>
                  <a:tcPr marL="130048" marR="130048" marT="65024" marB="65024"/>
                </a:tc>
                <a:tc>
                  <a:txBody>
                    <a:bodyPr/>
                    <a:lstStyle/>
                    <a:p>
                      <a:r>
                        <a:rPr lang="en-GB" sz="1600" dirty="0"/>
                        <a:t>N/A</a:t>
                      </a:r>
                    </a:p>
                  </a:txBody>
                  <a:tcPr marL="130048" marR="130048" marT="65024" marB="65024"/>
                </a:tc>
                <a:tc>
                  <a:txBody>
                    <a:bodyPr/>
                    <a:lstStyle/>
                    <a:p>
                      <a:r>
                        <a:rPr lang="en-GB" sz="1600" dirty="0"/>
                        <a:t>30 Jun 22</a:t>
                      </a:r>
                    </a:p>
                  </a:txBody>
                  <a:tcPr marL="130048" marR="130048" marT="65024" marB="65024"/>
                </a:tc>
                <a:extLst>
                  <a:ext uri="{0D108BD9-81ED-4DB2-BD59-A6C34878D82A}">
                    <a16:rowId xmlns:a16="http://schemas.microsoft.com/office/drawing/2014/main" val="2258721690"/>
                  </a:ext>
                </a:extLst>
              </a:tr>
              <a:tr h="1789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1.3</a:t>
                      </a:r>
                    </a:p>
                  </a:txBody>
                  <a:tcPr marL="130048" marR="130048" marT="65024" marB="6502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Maximise </a:t>
                      </a:r>
                      <a:r>
                        <a:rPr lang="en-GB" sz="1600" dirty="0"/>
                        <a:t>Loan Bike scheme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600" dirty="0"/>
                        <a:t>SSYCC will need to deliver the </a:t>
                      </a:r>
                      <a:r>
                        <a:rPr lang="en-GB" sz="1600" b="1" dirty="0"/>
                        <a:t>Places to Ride </a:t>
                      </a:r>
                      <a:r>
                        <a:rPr lang="en-GB" sz="1600" b="0" dirty="0"/>
                        <a:t>project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600" b="0" dirty="0"/>
                        <a:t>This will allow SSYCC to increase its diversity offer (initial bike purchase as a key barrier to entry for less privileged)</a:t>
                      </a:r>
                      <a:endParaRPr lang="en-GB" sz="1600" dirty="0"/>
                    </a:p>
                  </a:txBody>
                  <a:tcPr marL="130048" marR="130048" marT="65024" marB="65024"/>
                </a:tc>
                <a:tc>
                  <a:txBody>
                    <a:bodyPr/>
                    <a:lstStyle/>
                    <a:p>
                      <a:r>
                        <a:rPr lang="en-GB" sz="1600" dirty="0"/>
                        <a:t>British Cycling</a:t>
                      </a:r>
                    </a:p>
                    <a:p>
                      <a:r>
                        <a:rPr lang="en-GB" sz="1600" dirty="0"/>
                        <a:t>GLL Facilities Owners</a:t>
                      </a:r>
                    </a:p>
                    <a:p>
                      <a:r>
                        <a:rPr lang="en-GB" sz="1600" dirty="0"/>
                        <a:t>Wheels4All</a:t>
                      </a:r>
                    </a:p>
                    <a:p>
                      <a:r>
                        <a:rPr lang="en-GB" sz="1600" dirty="0"/>
                        <a:t>SSYCC Works Team</a:t>
                      </a:r>
                    </a:p>
                    <a:p>
                      <a:r>
                        <a:rPr lang="en-GB" sz="1600" dirty="0"/>
                        <a:t>Committee</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Head Coach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err="1"/>
                        <a:t>Sp</a:t>
                      </a:r>
                      <a:r>
                        <a:rPr lang="en-GB" sz="1600" b="0" dirty="0"/>
                        <a:t> Tim Cummins (SSYCC Store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Vice Chair / Chair to provide due diligence – oversight (as required)</a:t>
                      </a:r>
                    </a:p>
                  </a:txBody>
                  <a:tcPr marL="130048" marR="130048" marT="65024" marB="65024"/>
                </a:tc>
                <a:tc>
                  <a:txBody>
                    <a:bodyPr/>
                    <a:lstStyle/>
                    <a:p>
                      <a:r>
                        <a:rPr lang="en-GB" sz="1600" dirty="0"/>
                        <a:t>Match funding £5000</a:t>
                      </a:r>
                    </a:p>
                    <a:p>
                      <a:r>
                        <a:rPr lang="en-GB" sz="1600" dirty="0"/>
                        <a:t>SSYCC Store conversion (£1000)</a:t>
                      </a:r>
                    </a:p>
                  </a:txBody>
                  <a:tcPr marL="130048" marR="130048" marT="65024" marB="65024"/>
                </a:tc>
                <a:tc>
                  <a:txBody>
                    <a:bodyPr/>
                    <a:lstStyle/>
                    <a:p>
                      <a:r>
                        <a:rPr lang="en-GB" sz="1600" strike="sngStrike" dirty="0"/>
                        <a:t>31 Jan 22</a:t>
                      </a:r>
                    </a:p>
                    <a:p>
                      <a:r>
                        <a:rPr lang="en-GB" sz="1600" dirty="0"/>
                        <a:t>31 Jan 23</a:t>
                      </a:r>
                    </a:p>
                  </a:txBody>
                  <a:tcPr marL="130048" marR="130048" marT="65024" marB="65024"/>
                </a:tc>
                <a:extLst>
                  <a:ext uri="{0D108BD9-81ED-4DB2-BD59-A6C34878D82A}">
                    <a16:rowId xmlns:a16="http://schemas.microsoft.com/office/drawing/2014/main" val="2431606129"/>
                  </a:ext>
                </a:extLst>
              </a:tr>
              <a:tr h="1798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1.4</a:t>
                      </a:r>
                    </a:p>
                  </a:txBody>
                  <a:tcPr marL="130048" marR="130048" marT="65024" marB="6502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Extend </a:t>
                      </a:r>
                      <a:r>
                        <a:rPr lang="en-GB" sz="1600" dirty="0"/>
                        <a:t>engagement with external groups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600" dirty="0"/>
                        <a:t>SSYCC will re-start and extend its offer of disciplines to its members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600" dirty="0"/>
                        <a:t>SSYCC will lead on interclub “all inclusive” road races for regional youth clubs</a:t>
                      </a:r>
                    </a:p>
                  </a:txBody>
                  <a:tcPr marL="130048" marR="130048" marT="65024" marB="65024"/>
                </a:tc>
                <a:tc>
                  <a:txBody>
                    <a:bodyPr/>
                    <a:lstStyle/>
                    <a:p>
                      <a:r>
                        <a:rPr lang="en-GB" sz="1600" dirty="0"/>
                        <a:t>Avid Sport – CX</a:t>
                      </a:r>
                    </a:p>
                    <a:p>
                      <a:r>
                        <a:rPr lang="en-GB" sz="1600" dirty="0"/>
                        <a:t>Entry Hill – MTB</a:t>
                      </a:r>
                    </a:p>
                    <a:p>
                      <a:r>
                        <a:rPr lang="en-GB" sz="1600" dirty="0" err="1"/>
                        <a:t>Calshot</a:t>
                      </a:r>
                      <a:r>
                        <a:rPr lang="en-GB" sz="1600" dirty="0"/>
                        <a:t> – Track</a:t>
                      </a:r>
                    </a:p>
                    <a:p>
                      <a:r>
                        <a:rPr lang="en-GB" sz="1600" dirty="0" err="1"/>
                        <a:t>Hd</a:t>
                      </a:r>
                      <a:r>
                        <a:rPr lang="en-GB" sz="1600" dirty="0"/>
                        <a:t> Coach - Inter-Clubs</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CX – Vice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MTB – Simon </a:t>
                      </a:r>
                      <a:r>
                        <a:rPr lang="en-GB" sz="1600" b="0" dirty="0" err="1"/>
                        <a:t>Pearcey</a:t>
                      </a:r>
                      <a:endParaRPr lang="en-GB" sz="16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Track – Jason Dodd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Inter-Clubs - </a:t>
                      </a:r>
                    </a:p>
                  </a:txBody>
                  <a:tcPr marL="130048" marR="130048" marT="65024" marB="65024"/>
                </a:tc>
                <a:tc>
                  <a:txBody>
                    <a:bodyPr/>
                    <a:lstStyle/>
                    <a:p>
                      <a:r>
                        <a:rPr lang="en-GB" sz="1600" dirty="0"/>
                        <a:t>£1000 subsidy</a:t>
                      </a:r>
                    </a:p>
                    <a:p>
                      <a:r>
                        <a:rPr lang="en-GB" sz="1600" dirty="0"/>
                        <a:t>£500 subsidy</a:t>
                      </a:r>
                    </a:p>
                    <a:p>
                      <a:r>
                        <a:rPr lang="en-GB" sz="1600" dirty="0"/>
                        <a:t>£1000 subsidy</a:t>
                      </a:r>
                    </a:p>
                    <a:p>
                      <a:r>
                        <a:rPr lang="en-GB" sz="1600" dirty="0"/>
                        <a:t>£1000 subsidy</a:t>
                      </a:r>
                    </a:p>
                    <a:p>
                      <a:r>
                        <a:rPr lang="en-GB" sz="1600" dirty="0"/>
                        <a:t>(to be agreed with committee)</a:t>
                      </a:r>
                    </a:p>
                  </a:txBody>
                  <a:tcPr marL="130048" marR="130048" marT="65024" marB="65024"/>
                </a:tc>
                <a:tc>
                  <a:txBody>
                    <a:bodyPr/>
                    <a:lstStyle/>
                    <a:p>
                      <a:r>
                        <a:rPr lang="en-GB" sz="1600" dirty="0"/>
                        <a:t>31 Dec 21</a:t>
                      </a:r>
                    </a:p>
                  </a:txBody>
                  <a:tcPr marL="130048" marR="130048" marT="65024" marB="65024"/>
                </a:tc>
                <a:extLst>
                  <a:ext uri="{0D108BD9-81ED-4DB2-BD59-A6C34878D82A}">
                    <a16:rowId xmlns:a16="http://schemas.microsoft.com/office/drawing/2014/main" val="3122441097"/>
                  </a:ext>
                </a:extLst>
              </a:tr>
              <a:tr h="1798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1.5</a:t>
                      </a:r>
                    </a:p>
                  </a:txBody>
                  <a:tcPr marL="130048" marR="130048" marT="65024" marB="6502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Increase</a:t>
                      </a:r>
                      <a:r>
                        <a:rPr lang="en-GB" sz="1600" dirty="0"/>
                        <a:t> female participation in the Club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SSYCC will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600" dirty="0"/>
                        <a:t>Run monthly female specific coaching sessions ‘This Girl Can’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600" dirty="0"/>
                        <a:t>Train a further 2 female coaches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600" dirty="0"/>
                        <a:t>Increase our ratio for female riders from 21% to 30%</a:t>
                      </a:r>
                    </a:p>
                  </a:txBody>
                  <a:tcPr marL="130048" marR="130048" marT="65024" marB="65024"/>
                </a:tc>
                <a:tc>
                  <a:txBody>
                    <a:bodyPr/>
                    <a:lstStyle/>
                    <a:p>
                      <a:r>
                        <a:rPr lang="en-GB" sz="1600" dirty="0"/>
                        <a:t>Coaches</a:t>
                      </a:r>
                    </a:p>
                    <a:p>
                      <a:r>
                        <a:rPr lang="en-GB" sz="1600" dirty="0"/>
                        <a:t>See target 2.2</a:t>
                      </a:r>
                    </a:p>
                    <a:p>
                      <a:r>
                        <a:rPr lang="en-GB" sz="1600" dirty="0"/>
                        <a:t> </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Sarah Crowther</a:t>
                      </a:r>
                      <a:endParaRPr lang="en-GB" sz="1600" b="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err="1"/>
                        <a:t>Sp</a:t>
                      </a:r>
                      <a:r>
                        <a:rPr lang="en-GB" sz="1600" b="0" dirty="0"/>
                        <a:t> Rob Weekes </a:t>
                      </a:r>
                    </a:p>
                  </a:txBody>
                  <a:tcPr marL="130048" marR="130048" marT="65024" marB="65024"/>
                </a:tc>
                <a:tc>
                  <a:txBody>
                    <a:bodyPr/>
                    <a:lstStyle/>
                    <a:p>
                      <a:r>
                        <a:rPr lang="en-GB" sz="1600" dirty="0"/>
                        <a:t>N/A</a:t>
                      </a:r>
                    </a:p>
                  </a:txBody>
                  <a:tcPr marL="130048" marR="130048" marT="65024" marB="65024"/>
                </a:tc>
                <a:tc>
                  <a:txBody>
                    <a:bodyPr/>
                    <a:lstStyle/>
                    <a:p>
                      <a:r>
                        <a:rPr lang="en-GB" sz="1600" dirty="0"/>
                        <a:t>31 Mar 22</a:t>
                      </a:r>
                    </a:p>
                  </a:txBody>
                  <a:tcPr marL="130048" marR="130048" marT="65024" marB="65024"/>
                </a:tc>
                <a:extLst>
                  <a:ext uri="{0D108BD9-81ED-4DB2-BD59-A6C34878D82A}">
                    <a16:rowId xmlns:a16="http://schemas.microsoft.com/office/drawing/2014/main" val="1866240113"/>
                  </a:ext>
                </a:extLst>
              </a:tr>
            </a:tbl>
          </a:graphicData>
        </a:graphic>
      </p:graphicFrame>
      <p:sp>
        <p:nvSpPr>
          <p:cNvPr id="5" name="Title 1">
            <a:extLst>
              <a:ext uri="{FF2B5EF4-FFF2-40B4-BE49-F238E27FC236}">
                <a16:creationId xmlns:a16="http://schemas.microsoft.com/office/drawing/2014/main" id="{E588559F-8F3E-4232-AFC5-D2514A151A64}"/>
              </a:ext>
            </a:extLst>
          </p:cNvPr>
          <p:cNvSpPr txBox="1">
            <a:spLocks/>
          </p:cNvSpPr>
          <p:nvPr/>
        </p:nvSpPr>
        <p:spPr>
          <a:xfrm>
            <a:off x="216747" y="866987"/>
            <a:ext cx="11704320" cy="1083733"/>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prstClr val="black"/>
                </a:solidFill>
                <a:latin typeface="Calibri"/>
              </a:rPr>
              <a:t>Obj</a:t>
            </a:r>
            <a:r>
              <a:rPr lang="en-GB" sz="3413" b="1" dirty="0">
                <a:solidFill>
                  <a:prstClr val="black"/>
                </a:solidFill>
                <a:latin typeface="Calibri"/>
              </a:rPr>
              <a:t> #1: Maintain a safe and accessible club</a:t>
            </a:r>
          </a:p>
        </p:txBody>
      </p:sp>
    </p:spTree>
    <p:extLst>
      <p:ext uri="{BB962C8B-B14F-4D97-AF65-F5344CB8AC3E}">
        <p14:creationId xmlns:p14="http://schemas.microsoft.com/office/powerpoint/2010/main" val="319812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743F574-71F3-4370-B3BF-1B7F234CE7A8}"/>
              </a:ext>
            </a:extLst>
          </p:cNvPr>
          <p:cNvGraphicFramePr>
            <a:graphicFrameLocks noGrp="1"/>
          </p:cNvGraphicFramePr>
          <p:nvPr/>
        </p:nvGraphicFramePr>
        <p:xfrm>
          <a:off x="325121" y="2709333"/>
          <a:ext cx="12571309" cy="6128512"/>
        </p:xfrm>
        <a:graphic>
          <a:graphicData uri="http://schemas.openxmlformats.org/drawingml/2006/table">
            <a:tbl>
              <a:tblPr firstRow="1" bandRow="1">
                <a:tableStyleId>{5C22544A-7EE6-4342-B048-85BDC9FD1C3A}</a:tableStyleId>
              </a:tblPr>
              <a:tblGrid>
                <a:gridCol w="866987">
                  <a:extLst>
                    <a:ext uri="{9D8B030D-6E8A-4147-A177-3AD203B41FA5}">
                      <a16:colId xmlns:a16="http://schemas.microsoft.com/office/drawing/2014/main" val="4244644141"/>
                    </a:ext>
                  </a:extLst>
                </a:gridCol>
                <a:gridCol w="5743787">
                  <a:extLst>
                    <a:ext uri="{9D8B030D-6E8A-4147-A177-3AD203B41FA5}">
                      <a16:colId xmlns:a16="http://schemas.microsoft.com/office/drawing/2014/main" val="2845090881"/>
                    </a:ext>
                  </a:extLst>
                </a:gridCol>
                <a:gridCol w="1605769">
                  <a:extLst>
                    <a:ext uri="{9D8B030D-6E8A-4147-A177-3AD203B41FA5}">
                      <a16:colId xmlns:a16="http://schemas.microsoft.com/office/drawing/2014/main" val="991470324"/>
                    </a:ext>
                  </a:extLst>
                </a:gridCol>
                <a:gridCol w="1643308">
                  <a:extLst>
                    <a:ext uri="{9D8B030D-6E8A-4147-A177-3AD203B41FA5}">
                      <a16:colId xmlns:a16="http://schemas.microsoft.com/office/drawing/2014/main" val="1653977589"/>
                    </a:ext>
                  </a:extLst>
                </a:gridCol>
                <a:gridCol w="1643308">
                  <a:extLst>
                    <a:ext uri="{9D8B030D-6E8A-4147-A177-3AD203B41FA5}">
                      <a16:colId xmlns:a16="http://schemas.microsoft.com/office/drawing/2014/main" val="4289494439"/>
                    </a:ext>
                  </a:extLst>
                </a:gridCol>
                <a:gridCol w="1068150">
                  <a:extLst>
                    <a:ext uri="{9D8B030D-6E8A-4147-A177-3AD203B41FA5}">
                      <a16:colId xmlns:a16="http://schemas.microsoft.com/office/drawing/2014/main" val="4262526784"/>
                    </a:ext>
                  </a:extLst>
                </a:gridCol>
              </a:tblGrid>
              <a:tr h="606891">
                <a:tc>
                  <a:txBody>
                    <a:bodyPr/>
                    <a:lstStyle/>
                    <a:p>
                      <a:r>
                        <a:rPr lang="en-GB" sz="1600" dirty="0"/>
                        <a:t>ID</a:t>
                      </a:r>
                    </a:p>
                  </a:txBody>
                  <a:tcPr marL="130048" marR="130048" marT="65024" marB="65024"/>
                </a:tc>
                <a:tc>
                  <a:txBody>
                    <a:bodyPr/>
                    <a:lstStyle/>
                    <a:p>
                      <a:r>
                        <a:rPr lang="en-GB" sz="1600" dirty="0"/>
                        <a:t>Output / Target</a:t>
                      </a:r>
                    </a:p>
                  </a:txBody>
                  <a:tcPr marL="130048" marR="130048" marT="65024" marB="65024"/>
                </a:tc>
                <a:tc>
                  <a:txBody>
                    <a:bodyPr/>
                    <a:lstStyle/>
                    <a:p>
                      <a:r>
                        <a:rPr lang="en-GB" sz="1600" dirty="0"/>
                        <a:t>Partners / Stakeholders</a:t>
                      </a:r>
                    </a:p>
                  </a:txBody>
                  <a:tcPr marL="130048" marR="130048" marT="65024" marB="65024"/>
                </a:tc>
                <a:tc>
                  <a:txBody>
                    <a:bodyPr/>
                    <a:lstStyle/>
                    <a:p>
                      <a:r>
                        <a:rPr lang="en-GB" sz="1600" dirty="0"/>
                        <a:t>Lead</a:t>
                      </a:r>
                    </a:p>
                  </a:txBody>
                  <a:tcPr marL="130048" marR="130048" marT="65024" marB="65024"/>
                </a:tc>
                <a:tc>
                  <a:txBody>
                    <a:bodyPr/>
                    <a:lstStyle/>
                    <a:p>
                      <a:r>
                        <a:rPr lang="en-GB" sz="1600" dirty="0"/>
                        <a:t>Funding</a:t>
                      </a:r>
                    </a:p>
                  </a:txBody>
                  <a:tcPr marL="130048" marR="130048" marT="65024" marB="65024"/>
                </a:tc>
                <a:tc>
                  <a:txBody>
                    <a:bodyPr/>
                    <a:lstStyle/>
                    <a:p>
                      <a:r>
                        <a:rPr lang="en-GB" sz="1600" dirty="0"/>
                        <a:t>Deliver By</a:t>
                      </a:r>
                    </a:p>
                  </a:txBody>
                  <a:tcPr marL="130048" marR="130048" marT="65024" marB="65024"/>
                </a:tc>
                <a:extLst>
                  <a:ext uri="{0D108BD9-81ED-4DB2-BD59-A6C34878D82A}">
                    <a16:rowId xmlns:a16="http://schemas.microsoft.com/office/drawing/2014/main" val="3385321247"/>
                  </a:ext>
                </a:extLst>
              </a:tr>
              <a:tr h="1560576">
                <a:tc>
                  <a:txBody>
                    <a:bodyPr/>
                    <a:lstStyle/>
                    <a:p>
                      <a:pPr marL="0" indent="0">
                        <a:buFontTx/>
                        <a:buNone/>
                      </a:pPr>
                      <a:r>
                        <a:rPr lang="en-GB" sz="1600" dirty="0"/>
                        <a:t>2.1</a:t>
                      </a:r>
                    </a:p>
                  </a:txBody>
                  <a:tcPr marL="130048" marR="130048" marT="65024" marB="65024" anchor="ctr"/>
                </a:tc>
                <a:tc>
                  <a:txBody>
                    <a:bodyPr/>
                    <a:lstStyle/>
                    <a:p>
                      <a:r>
                        <a:rPr lang="en-GB" sz="1600" b="1" dirty="0"/>
                        <a:t>Improve </a:t>
                      </a:r>
                      <a:r>
                        <a:rPr lang="en-GB" sz="1600" dirty="0"/>
                        <a:t>support for coaches and volunteers</a:t>
                      </a:r>
                    </a:p>
                    <a:p>
                      <a:r>
                        <a:rPr lang="en-GB" sz="1600" dirty="0"/>
                        <a:t>SSYCC will</a:t>
                      </a:r>
                    </a:p>
                    <a:p>
                      <a:pPr marL="171450" indent="-171450">
                        <a:buFontTx/>
                        <a:buChar char="-"/>
                      </a:pPr>
                      <a:r>
                        <a:rPr lang="en-GB" sz="1600" dirty="0"/>
                        <a:t>devise an aid memoire to demystify coaching</a:t>
                      </a:r>
                    </a:p>
                    <a:p>
                      <a:pPr marL="171450" indent="-171450">
                        <a:buFontTx/>
                        <a:buChar char="-"/>
                      </a:pPr>
                      <a:r>
                        <a:rPr lang="en-GB" sz="1600" dirty="0"/>
                        <a:t>Ensure that all coaches are aware of the benefits </a:t>
                      </a:r>
                      <a:r>
                        <a:rPr lang="en-GB" sz="1600" dirty="0" err="1"/>
                        <a:t>ie</a:t>
                      </a:r>
                      <a:r>
                        <a:rPr lang="en-GB" sz="1600" dirty="0"/>
                        <a:t> reimburse of costs and branded kit</a:t>
                      </a:r>
                    </a:p>
                    <a:p>
                      <a:pPr marL="171450" indent="-171450">
                        <a:buFontTx/>
                        <a:buChar char="-"/>
                      </a:pPr>
                      <a:endParaRPr lang="en-GB" sz="1600" dirty="0"/>
                    </a:p>
                  </a:txBody>
                  <a:tcPr marL="130048" marR="130048" marT="65024" marB="65024"/>
                </a:tc>
                <a:tc>
                  <a:txBody>
                    <a:bodyPr/>
                    <a:lstStyle/>
                    <a:p>
                      <a:r>
                        <a:rPr lang="en-GB" sz="1600" dirty="0"/>
                        <a:t>Head Coach</a:t>
                      </a:r>
                    </a:p>
                    <a:p>
                      <a:r>
                        <a:rPr lang="en-GB" sz="1600" dirty="0"/>
                        <a:t>Coaches</a:t>
                      </a:r>
                    </a:p>
                    <a:p>
                      <a:r>
                        <a:rPr lang="en-GB" sz="1600" dirty="0"/>
                        <a:t>Volunteers</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Head Coach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Sarah Crowther</a:t>
                      </a:r>
                    </a:p>
                  </a:txBody>
                  <a:tcPr marL="130048" marR="130048" marT="65024" marB="65024"/>
                </a:tc>
                <a:tc>
                  <a:txBody>
                    <a:bodyPr/>
                    <a:lstStyle/>
                    <a:p>
                      <a:r>
                        <a:rPr lang="en-GB" sz="1600" dirty="0"/>
                        <a:t>N/A</a:t>
                      </a:r>
                    </a:p>
                  </a:txBody>
                  <a:tcPr marL="130048" marR="130048" marT="65024" marB="65024"/>
                </a:tc>
                <a:tc>
                  <a:txBody>
                    <a:bodyPr/>
                    <a:lstStyle/>
                    <a:p>
                      <a:r>
                        <a:rPr lang="en-GB" sz="1600" dirty="0"/>
                        <a:t>31 Aug 21</a:t>
                      </a:r>
                    </a:p>
                  </a:txBody>
                  <a:tcPr marL="130048" marR="130048" marT="65024" marB="65024"/>
                </a:tc>
                <a:extLst>
                  <a:ext uri="{0D108BD9-81ED-4DB2-BD59-A6C34878D82A}">
                    <a16:rowId xmlns:a16="http://schemas.microsoft.com/office/drawing/2014/main" val="2429252700"/>
                  </a:ext>
                </a:extLst>
              </a:tr>
              <a:tr h="1560576">
                <a:tc>
                  <a:txBody>
                    <a:bodyPr/>
                    <a:lstStyle/>
                    <a:p>
                      <a:pPr marL="0" indent="0">
                        <a:buFontTx/>
                        <a:buNone/>
                      </a:pPr>
                      <a:r>
                        <a:rPr lang="en-GB" sz="1600" dirty="0"/>
                        <a:t>2.2</a:t>
                      </a:r>
                    </a:p>
                  </a:txBody>
                  <a:tcPr marL="130048" marR="130048" marT="65024" marB="65024" anchor="ctr"/>
                </a:tc>
                <a:tc>
                  <a:txBody>
                    <a:bodyPr/>
                    <a:lstStyle/>
                    <a:p>
                      <a:r>
                        <a:rPr lang="en-GB" sz="1600" dirty="0"/>
                        <a:t>Attract &amp; develop </a:t>
                      </a:r>
                      <a:r>
                        <a:rPr lang="en-GB" sz="1600" b="1" dirty="0"/>
                        <a:t>(new) </a:t>
                      </a:r>
                      <a:r>
                        <a:rPr lang="en-GB" sz="1600" dirty="0"/>
                        <a:t>coaches in Road, Track and </a:t>
                      </a:r>
                      <a:r>
                        <a:rPr lang="en-GB" sz="1600" dirty="0" err="1"/>
                        <a:t>Cyclo</a:t>
                      </a:r>
                      <a:r>
                        <a:rPr lang="en-GB" sz="1600" dirty="0"/>
                        <a:t> cross</a:t>
                      </a:r>
                    </a:p>
                    <a:p>
                      <a:r>
                        <a:rPr lang="en-GB" sz="1600" dirty="0"/>
                        <a:t>SSYCC will</a:t>
                      </a:r>
                    </a:p>
                    <a:p>
                      <a:pPr marL="171450" indent="-171450">
                        <a:buFontTx/>
                        <a:buChar char="-"/>
                      </a:pPr>
                      <a:r>
                        <a:rPr lang="en-GB" sz="1600" dirty="0"/>
                        <a:t>Proactively work with volunteers and the community to identify Lvl 2 coaches (</a:t>
                      </a:r>
                      <a:r>
                        <a:rPr lang="en-GB" sz="1600" dirty="0" err="1"/>
                        <a:t>esp</a:t>
                      </a:r>
                      <a:r>
                        <a:rPr lang="en-GB" sz="1600" dirty="0"/>
                        <a:t> female coaches)</a:t>
                      </a:r>
                    </a:p>
                    <a:p>
                      <a:pPr marL="171450" indent="-171450">
                        <a:buFontTx/>
                        <a:buChar char="-"/>
                      </a:pPr>
                      <a:r>
                        <a:rPr lang="en-GB" sz="1600" dirty="0"/>
                        <a:t>Lobby BC to run a Lvl 2 course at Odd Down</a:t>
                      </a:r>
                    </a:p>
                    <a:p>
                      <a:pPr marL="171450" indent="-171450">
                        <a:buFontTx/>
                        <a:buChar char="-"/>
                      </a:pPr>
                      <a:r>
                        <a:rPr lang="en-GB" sz="1600" dirty="0"/>
                        <a:t>Push to run our own internal Lvl1 course</a:t>
                      </a:r>
                    </a:p>
                  </a:txBody>
                  <a:tcPr marL="130048" marR="130048" marT="65024" marB="65024"/>
                </a:tc>
                <a:tc>
                  <a:txBody>
                    <a:bodyPr/>
                    <a:lstStyle/>
                    <a:p>
                      <a:r>
                        <a:rPr lang="en-GB" sz="1600" dirty="0"/>
                        <a:t>Potential coaches</a:t>
                      </a:r>
                    </a:p>
                    <a:p>
                      <a:r>
                        <a:rPr lang="en-GB" sz="1600" dirty="0"/>
                        <a:t>Head Coach</a:t>
                      </a:r>
                    </a:p>
                    <a:p>
                      <a:r>
                        <a:rPr lang="en-GB" sz="1600" dirty="0"/>
                        <a:t>Chair</a:t>
                      </a:r>
                    </a:p>
                    <a:p>
                      <a:r>
                        <a:rPr lang="en-GB" sz="1600" dirty="0"/>
                        <a:t>British Cycling</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Head Coach &amp; Chair</a:t>
                      </a:r>
                    </a:p>
                  </a:txBody>
                  <a:tcPr marL="130048" marR="130048" marT="65024" marB="65024"/>
                </a:tc>
                <a:tc>
                  <a:txBody>
                    <a:bodyPr/>
                    <a:lstStyle/>
                    <a:p>
                      <a:r>
                        <a:rPr lang="en-GB" sz="1600" dirty="0"/>
                        <a:t>Usual subsidy of coaches qualification costs</a:t>
                      </a:r>
                    </a:p>
                  </a:txBody>
                  <a:tcPr marL="130048" marR="130048" marT="65024" marB="65024"/>
                </a:tc>
                <a:tc>
                  <a:txBody>
                    <a:bodyPr/>
                    <a:lstStyle/>
                    <a:p>
                      <a:r>
                        <a:rPr lang="en-GB" sz="1600" dirty="0"/>
                        <a:t>31 Mar 22</a:t>
                      </a:r>
                    </a:p>
                  </a:txBody>
                  <a:tcPr marL="130048" marR="130048" marT="65024" marB="65024"/>
                </a:tc>
                <a:extLst>
                  <a:ext uri="{0D108BD9-81ED-4DB2-BD59-A6C34878D82A}">
                    <a16:rowId xmlns:a16="http://schemas.microsoft.com/office/drawing/2014/main" val="2258721690"/>
                  </a:ext>
                </a:extLst>
              </a:tr>
              <a:tr h="2275840">
                <a:tc>
                  <a:txBody>
                    <a:bodyPr/>
                    <a:lstStyle/>
                    <a:p>
                      <a:pPr marL="0" indent="0">
                        <a:buFontTx/>
                        <a:buNone/>
                      </a:pPr>
                      <a:r>
                        <a:rPr lang="en-GB" sz="1600" dirty="0"/>
                        <a:t>2.3</a:t>
                      </a:r>
                    </a:p>
                  </a:txBody>
                  <a:tcPr marL="130048" marR="130048" marT="65024" marB="65024" anchor="ctr"/>
                </a:tc>
                <a:tc>
                  <a:txBody>
                    <a:bodyPr/>
                    <a:lstStyle/>
                    <a:p>
                      <a:r>
                        <a:rPr lang="en-GB" sz="1600" b="1" dirty="0"/>
                        <a:t>Deliver </a:t>
                      </a:r>
                      <a:r>
                        <a:rPr lang="en-GB" sz="1600" dirty="0"/>
                        <a:t>Progressive, inspiring coaching for all</a:t>
                      </a:r>
                    </a:p>
                    <a:p>
                      <a:r>
                        <a:rPr lang="en-GB" sz="1600" dirty="0"/>
                        <a:t>SSYCC will</a:t>
                      </a:r>
                    </a:p>
                    <a:p>
                      <a:pPr marL="171450" indent="-171450">
                        <a:buFontTx/>
                        <a:buChar char="-"/>
                      </a:pPr>
                      <a:r>
                        <a:rPr lang="en-GB" sz="1600" dirty="0"/>
                        <a:t>Establish an annual calendar of skills and endurance based training</a:t>
                      </a:r>
                    </a:p>
                    <a:p>
                      <a:pPr marL="171450" indent="-171450">
                        <a:buFontTx/>
                        <a:buChar char="-"/>
                      </a:pPr>
                      <a:r>
                        <a:rPr lang="en-GB" sz="1600" dirty="0"/>
                        <a:t>Design a common, progressive syllabus that caters for all</a:t>
                      </a:r>
                    </a:p>
                    <a:p>
                      <a:pPr marL="171450" indent="-171450">
                        <a:buFontTx/>
                        <a:buChar char="-"/>
                      </a:pPr>
                      <a:r>
                        <a:rPr lang="en-GB" sz="1600" dirty="0"/>
                        <a:t>Clearly communicate the weekly plans to coaches in a timely manner</a:t>
                      </a:r>
                    </a:p>
                    <a:p>
                      <a:pPr marL="171450" indent="-171450">
                        <a:buFontTx/>
                        <a:buChar char="-"/>
                      </a:pPr>
                      <a:r>
                        <a:rPr lang="en-GB" sz="1600" dirty="0"/>
                        <a:t>Seek feedback (via coaches) on the effectiveness and quality of the plans</a:t>
                      </a:r>
                    </a:p>
                  </a:txBody>
                  <a:tcPr marL="130048" marR="130048" marT="65024" marB="65024"/>
                </a:tc>
                <a:tc>
                  <a:txBody>
                    <a:bodyPr/>
                    <a:lstStyle/>
                    <a:p>
                      <a:r>
                        <a:rPr lang="en-GB" sz="1600" dirty="0"/>
                        <a:t>Coaches</a:t>
                      </a:r>
                    </a:p>
                    <a:p>
                      <a:r>
                        <a:rPr lang="en-GB" sz="1600" dirty="0"/>
                        <a:t>Members</a:t>
                      </a:r>
                    </a:p>
                    <a:p>
                      <a:endParaRPr lang="en-GB" sz="16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Head Coach</a:t>
                      </a:r>
                    </a:p>
                  </a:txBody>
                  <a:tcPr marL="130048" marR="130048" marT="65024" marB="65024"/>
                </a:tc>
                <a:tc>
                  <a:txBody>
                    <a:bodyPr/>
                    <a:lstStyle/>
                    <a:p>
                      <a:r>
                        <a:rPr lang="en-GB" sz="1600" dirty="0"/>
                        <a:t>N/A</a:t>
                      </a:r>
                    </a:p>
                  </a:txBody>
                  <a:tcPr marL="130048" marR="130048" marT="65024" marB="65024"/>
                </a:tc>
                <a:tc>
                  <a:txBody>
                    <a:bodyPr/>
                    <a:lstStyle/>
                    <a:p>
                      <a:r>
                        <a:rPr lang="en-GB" sz="1600" dirty="0"/>
                        <a:t>31 Aug 21</a:t>
                      </a:r>
                    </a:p>
                  </a:txBody>
                  <a:tcPr marL="130048" marR="130048" marT="65024" marB="65024"/>
                </a:tc>
                <a:extLst>
                  <a:ext uri="{0D108BD9-81ED-4DB2-BD59-A6C34878D82A}">
                    <a16:rowId xmlns:a16="http://schemas.microsoft.com/office/drawing/2014/main" val="2431606129"/>
                  </a:ext>
                </a:extLst>
              </a:tr>
            </a:tbl>
          </a:graphicData>
        </a:graphic>
      </p:graphicFrame>
      <p:sp>
        <p:nvSpPr>
          <p:cNvPr id="5" name="Title 1">
            <a:extLst>
              <a:ext uri="{FF2B5EF4-FFF2-40B4-BE49-F238E27FC236}">
                <a16:creationId xmlns:a16="http://schemas.microsoft.com/office/drawing/2014/main" id="{E588559F-8F3E-4232-AFC5-D2514A151A64}"/>
              </a:ext>
            </a:extLst>
          </p:cNvPr>
          <p:cNvSpPr txBox="1">
            <a:spLocks/>
          </p:cNvSpPr>
          <p:nvPr/>
        </p:nvSpPr>
        <p:spPr>
          <a:xfrm>
            <a:off x="216747" y="1083733"/>
            <a:ext cx="1170432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prstClr val="black"/>
                </a:solidFill>
                <a:latin typeface="Calibri"/>
              </a:rPr>
              <a:t>Obj</a:t>
            </a:r>
            <a:r>
              <a:rPr lang="en-GB" sz="3413" b="1" dirty="0">
                <a:solidFill>
                  <a:prstClr val="black"/>
                </a:solidFill>
                <a:latin typeface="Calibri"/>
              </a:rPr>
              <a:t> #2: Continue to improve the quality of coaching and ensure that it is progressive</a:t>
            </a:r>
          </a:p>
        </p:txBody>
      </p:sp>
      <p:sp>
        <p:nvSpPr>
          <p:cNvPr id="6" name="TextBox 5">
            <a:extLst>
              <a:ext uri="{FF2B5EF4-FFF2-40B4-BE49-F238E27FC236}">
                <a16:creationId xmlns:a16="http://schemas.microsoft.com/office/drawing/2014/main" id="{C0C44CE6-D294-4641-8047-FBF3AFC7FB1C}"/>
              </a:ext>
            </a:extLst>
          </p:cNvPr>
          <p:cNvSpPr txBox="1"/>
          <p:nvPr/>
        </p:nvSpPr>
        <p:spPr>
          <a:xfrm>
            <a:off x="13221547" y="2167468"/>
            <a:ext cx="6655064" cy="880241"/>
          </a:xfrm>
          <a:prstGeom prst="rect">
            <a:avLst/>
          </a:prstGeom>
          <a:noFill/>
        </p:spPr>
        <p:txBody>
          <a:bodyPr wrap="square">
            <a:spAutoFit/>
          </a:bodyPr>
          <a:lstStyle/>
          <a:p>
            <a:pPr algn="l" defTabSz="1300460" hangingPunct="1"/>
            <a:endParaRPr lang="en-GB" sz="2560" kern="1200" dirty="0">
              <a:solidFill>
                <a:prstClr val="black"/>
              </a:solidFill>
              <a:latin typeface="Calibri"/>
            </a:endParaRPr>
          </a:p>
          <a:p>
            <a:pPr algn="l" defTabSz="1300460" hangingPunct="1"/>
            <a:endParaRPr lang="en-GB" sz="2560" kern="1200" dirty="0">
              <a:solidFill>
                <a:prstClr val="black"/>
              </a:solidFill>
              <a:latin typeface="Calibri"/>
            </a:endParaRPr>
          </a:p>
        </p:txBody>
      </p:sp>
      <p:sp>
        <p:nvSpPr>
          <p:cNvPr id="8" name="Title 1">
            <a:extLst>
              <a:ext uri="{FF2B5EF4-FFF2-40B4-BE49-F238E27FC236}">
                <a16:creationId xmlns:a16="http://schemas.microsoft.com/office/drawing/2014/main" id="{47C1FA0C-4782-45A6-8384-6144CDF22A3A}"/>
              </a:ext>
            </a:extLst>
          </p:cNvPr>
          <p:cNvSpPr>
            <a:spLocks noGrp="1"/>
          </p:cNvSpPr>
          <p:nvPr>
            <p:ph type="title"/>
          </p:nvPr>
        </p:nvSpPr>
        <p:spPr>
          <a:xfrm>
            <a:off x="325120" y="108373"/>
            <a:ext cx="11704320" cy="1625600"/>
          </a:xfrm>
        </p:spPr>
        <p:txBody>
          <a:bodyPr>
            <a:normAutofit/>
          </a:bodyPr>
          <a:lstStyle/>
          <a:p>
            <a:pPr algn="l"/>
            <a:r>
              <a:rPr lang="en-GB" sz="4551" dirty="0"/>
              <a:t>Objectives, Outputs and Activities</a:t>
            </a:r>
          </a:p>
        </p:txBody>
      </p:sp>
    </p:spTree>
    <p:extLst>
      <p:ext uri="{BB962C8B-B14F-4D97-AF65-F5344CB8AC3E}">
        <p14:creationId xmlns:p14="http://schemas.microsoft.com/office/powerpoint/2010/main" val="3544327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9B9B-46C1-4DEC-AEF1-CDD0DF908265}"/>
              </a:ext>
            </a:extLst>
          </p:cNvPr>
          <p:cNvSpPr>
            <a:spLocks noGrp="1"/>
          </p:cNvSpPr>
          <p:nvPr>
            <p:ph type="title"/>
          </p:nvPr>
        </p:nvSpPr>
        <p:spPr>
          <a:xfrm>
            <a:off x="2520" y="108373"/>
            <a:ext cx="11704320" cy="1625600"/>
          </a:xfrm>
        </p:spPr>
        <p:txBody>
          <a:bodyPr>
            <a:normAutofit/>
          </a:bodyPr>
          <a:lstStyle/>
          <a:p>
            <a:pPr algn="l"/>
            <a:r>
              <a:rPr lang="en-GB" sz="4551" dirty="0"/>
              <a:t>Objectives, Outputs and Activities</a:t>
            </a:r>
          </a:p>
        </p:txBody>
      </p:sp>
      <p:graphicFrame>
        <p:nvGraphicFramePr>
          <p:cNvPr id="4" name="Table 4">
            <a:extLst>
              <a:ext uri="{FF2B5EF4-FFF2-40B4-BE49-F238E27FC236}">
                <a16:creationId xmlns:a16="http://schemas.microsoft.com/office/drawing/2014/main" id="{6743F574-71F3-4370-B3BF-1B7F234CE7A8}"/>
              </a:ext>
            </a:extLst>
          </p:cNvPr>
          <p:cNvGraphicFramePr>
            <a:graphicFrameLocks noGrp="1"/>
          </p:cNvGraphicFramePr>
          <p:nvPr/>
        </p:nvGraphicFramePr>
        <p:xfrm>
          <a:off x="325121" y="2709333"/>
          <a:ext cx="12571308" cy="5527040"/>
        </p:xfrm>
        <a:graphic>
          <a:graphicData uri="http://schemas.openxmlformats.org/drawingml/2006/table">
            <a:tbl>
              <a:tblPr firstRow="1" bandRow="1">
                <a:tableStyleId>{5C22544A-7EE6-4342-B048-85BDC9FD1C3A}</a:tableStyleId>
              </a:tblPr>
              <a:tblGrid>
                <a:gridCol w="866987">
                  <a:extLst>
                    <a:ext uri="{9D8B030D-6E8A-4147-A177-3AD203B41FA5}">
                      <a16:colId xmlns:a16="http://schemas.microsoft.com/office/drawing/2014/main" val="2746066952"/>
                    </a:ext>
                  </a:extLst>
                </a:gridCol>
                <a:gridCol w="5870578">
                  <a:extLst>
                    <a:ext uri="{9D8B030D-6E8A-4147-A177-3AD203B41FA5}">
                      <a16:colId xmlns:a16="http://schemas.microsoft.com/office/drawing/2014/main" val="2845090881"/>
                    </a:ext>
                  </a:extLst>
                </a:gridCol>
                <a:gridCol w="1478977">
                  <a:extLst>
                    <a:ext uri="{9D8B030D-6E8A-4147-A177-3AD203B41FA5}">
                      <a16:colId xmlns:a16="http://schemas.microsoft.com/office/drawing/2014/main" val="991470324"/>
                    </a:ext>
                  </a:extLst>
                </a:gridCol>
                <a:gridCol w="1643308">
                  <a:extLst>
                    <a:ext uri="{9D8B030D-6E8A-4147-A177-3AD203B41FA5}">
                      <a16:colId xmlns:a16="http://schemas.microsoft.com/office/drawing/2014/main" val="1653977589"/>
                    </a:ext>
                  </a:extLst>
                </a:gridCol>
                <a:gridCol w="1643308">
                  <a:extLst>
                    <a:ext uri="{9D8B030D-6E8A-4147-A177-3AD203B41FA5}">
                      <a16:colId xmlns:a16="http://schemas.microsoft.com/office/drawing/2014/main" val="4289494439"/>
                    </a:ext>
                  </a:extLst>
                </a:gridCol>
                <a:gridCol w="1068150">
                  <a:extLst>
                    <a:ext uri="{9D8B030D-6E8A-4147-A177-3AD203B41FA5}">
                      <a16:colId xmlns:a16="http://schemas.microsoft.com/office/drawing/2014/main" val="4262526784"/>
                    </a:ext>
                  </a:extLst>
                </a:gridCol>
              </a:tblGrid>
              <a:tr h="606891">
                <a:tc>
                  <a:txBody>
                    <a:bodyPr/>
                    <a:lstStyle/>
                    <a:p>
                      <a:r>
                        <a:rPr lang="en-GB" sz="1600" dirty="0"/>
                        <a:t>ID</a:t>
                      </a:r>
                    </a:p>
                  </a:txBody>
                  <a:tcPr marL="130048" marR="130048" marT="65024" marB="65024"/>
                </a:tc>
                <a:tc>
                  <a:txBody>
                    <a:bodyPr/>
                    <a:lstStyle/>
                    <a:p>
                      <a:r>
                        <a:rPr lang="en-GB" sz="1600" dirty="0"/>
                        <a:t>Output / Target</a:t>
                      </a:r>
                    </a:p>
                  </a:txBody>
                  <a:tcPr marL="130048" marR="130048" marT="65024" marB="65024"/>
                </a:tc>
                <a:tc>
                  <a:txBody>
                    <a:bodyPr/>
                    <a:lstStyle/>
                    <a:p>
                      <a:r>
                        <a:rPr lang="en-GB" sz="1600" dirty="0"/>
                        <a:t>Partners / Stakeholders</a:t>
                      </a:r>
                    </a:p>
                  </a:txBody>
                  <a:tcPr marL="130048" marR="130048" marT="65024" marB="65024"/>
                </a:tc>
                <a:tc>
                  <a:txBody>
                    <a:bodyPr/>
                    <a:lstStyle/>
                    <a:p>
                      <a:r>
                        <a:rPr lang="en-GB" sz="1600" dirty="0"/>
                        <a:t>Lead</a:t>
                      </a:r>
                    </a:p>
                  </a:txBody>
                  <a:tcPr marL="130048" marR="130048" marT="65024" marB="65024"/>
                </a:tc>
                <a:tc>
                  <a:txBody>
                    <a:bodyPr/>
                    <a:lstStyle/>
                    <a:p>
                      <a:r>
                        <a:rPr lang="en-GB" sz="1600" dirty="0"/>
                        <a:t>Funding</a:t>
                      </a:r>
                    </a:p>
                  </a:txBody>
                  <a:tcPr marL="130048" marR="130048" marT="65024" marB="65024"/>
                </a:tc>
                <a:tc>
                  <a:txBody>
                    <a:bodyPr/>
                    <a:lstStyle/>
                    <a:p>
                      <a:r>
                        <a:rPr lang="en-GB" sz="1600" dirty="0"/>
                        <a:t>Deliver By</a:t>
                      </a:r>
                    </a:p>
                  </a:txBody>
                  <a:tcPr marL="130048" marR="130048" marT="65024" marB="65024"/>
                </a:tc>
                <a:extLst>
                  <a:ext uri="{0D108BD9-81ED-4DB2-BD59-A6C34878D82A}">
                    <a16:rowId xmlns:a16="http://schemas.microsoft.com/office/drawing/2014/main" val="3385321247"/>
                  </a:ext>
                </a:extLst>
              </a:tr>
              <a:tr h="845312">
                <a:tc>
                  <a:txBody>
                    <a:bodyPr/>
                    <a:lstStyle/>
                    <a:p>
                      <a:r>
                        <a:rPr lang="en-GB" sz="1600" dirty="0"/>
                        <a:t>3.1</a:t>
                      </a:r>
                    </a:p>
                  </a:txBody>
                  <a:tcPr marL="130048" marR="130048" marT="65024" marB="65024" anchor="ctr"/>
                </a:tc>
                <a:tc>
                  <a:txBody>
                    <a:bodyPr/>
                    <a:lstStyle/>
                    <a:p>
                      <a:r>
                        <a:rPr lang="en-GB" sz="1600" dirty="0"/>
                        <a:t>SSYCC </a:t>
                      </a:r>
                      <a:r>
                        <a:rPr lang="en-GB" sz="1600" b="1" dirty="0"/>
                        <a:t>commits to deliver </a:t>
                      </a:r>
                      <a:r>
                        <a:rPr lang="en-GB" sz="1600" dirty="0"/>
                        <a:t>the following series of competitive and taster sessions for its members in 2021 – 2022</a:t>
                      </a:r>
                    </a:p>
                    <a:p>
                      <a:r>
                        <a:rPr lang="en-GB" sz="1600" dirty="0"/>
                        <a:t>- Circuit races (Go-Ride &amp; BC)</a:t>
                      </a:r>
                    </a:p>
                  </a:txBody>
                  <a:tcPr marL="130048" marR="130048" marT="65024" marB="65024"/>
                </a:tc>
                <a:tc rowSpan="2">
                  <a:txBody>
                    <a:bodyPr/>
                    <a:lstStyle/>
                    <a:p>
                      <a:r>
                        <a:rPr lang="en-GB" sz="1600" dirty="0"/>
                        <a:t>BC</a:t>
                      </a:r>
                    </a:p>
                    <a:p>
                      <a:r>
                        <a:rPr lang="en-GB" sz="1600" dirty="0"/>
                        <a:t>Odd Down Circuit</a:t>
                      </a:r>
                    </a:p>
                    <a:p>
                      <a:r>
                        <a:rPr lang="en-GB" sz="1600" dirty="0"/>
                        <a:t>Regional Youth Clubs</a:t>
                      </a:r>
                    </a:p>
                    <a:p>
                      <a:r>
                        <a:rPr lang="en-GB" sz="1600" dirty="0"/>
                        <a:t>Volunteers</a:t>
                      </a:r>
                    </a:p>
                  </a:txBody>
                  <a:tcPr marL="130048" marR="130048" marT="65024" marB="65024"/>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Head Coach / SSYCC Race Organiser</a:t>
                      </a:r>
                    </a:p>
                  </a:txBody>
                  <a:tcPr marL="130048" marR="130048" marT="65024" marB="65024"/>
                </a:tc>
                <a:tc rowSpan="2">
                  <a:txBody>
                    <a:bodyPr/>
                    <a:lstStyle/>
                    <a:p>
                      <a:r>
                        <a:rPr lang="en-GB" sz="1600" dirty="0"/>
                        <a:t>£600 per event</a:t>
                      </a:r>
                    </a:p>
                  </a:txBody>
                  <a:tcPr marL="130048" marR="130048" marT="65024" marB="65024"/>
                </a:tc>
                <a:tc rowSpan="2">
                  <a:txBody>
                    <a:bodyPr/>
                    <a:lstStyle/>
                    <a:p>
                      <a:r>
                        <a:rPr lang="en-GB" sz="1600" dirty="0"/>
                        <a:t>30 Apr 22</a:t>
                      </a:r>
                    </a:p>
                  </a:txBody>
                  <a:tcPr marL="130048" marR="130048" marT="65024" marB="65024"/>
                </a:tc>
                <a:extLst>
                  <a:ext uri="{0D108BD9-81ED-4DB2-BD59-A6C34878D82A}">
                    <a16:rowId xmlns:a16="http://schemas.microsoft.com/office/drawing/2014/main" val="2429252700"/>
                  </a:ext>
                </a:extLst>
              </a:tr>
              <a:tr h="715264">
                <a:tc>
                  <a:txBody>
                    <a:bodyPr/>
                    <a:lstStyle/>
                    <a:p>
                      <a:r>
                        <a:rPr lang="en-GB" sz="1600" dirty="0"/>
                        <a:t>3.2</a:t>
                      </a:r>
                    </a:p>
                  </a:txBody>
                  <a:tcPr marL="130048" marR="130048" marT="65024" marB="65024" anchor="ctr"/>
                </a:tc>
                <a:tc>
                  <a:txBody>
                    <a:bodyPr/>
                    <a:lstStyle/>
                    <a:p>
                      <a:r>
                        <a:rPr lang="en-GB" sz="1600" dirty="0"/>
                        <a:t>- Time Trials</a:t>
                      </a:r>
                    </a:p>
                  </a:txBody>
                  <a:tcPr marL="130048" marR="130048" marT="65024" marB="65024"/>
                </a:tc>
                <a:tc vMerge="1">
                  <a:txBody>
                    <a:bodyPr/>
                    <a:lstStyle/>
                    <a:p>
                      <a:endParaRPr lang="en-GB" sz="11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p>
                  </a:txBody>
                  <a:tcPr/>
                </a:tc>
                <a:tc vMerge="1">
                  <a:txBody>
                    <a:bodyPr/>
                    <a:lstStyle/>
                    <a:p>
                      <a:endParaRPr lang="en-GB" sz="1100" dirty="0"/>
                    </a:p>
                  </a:txBody>
                  <a:tcPr/>
                </a:tc>
                <a:tc vMerge="1">
                  <a:txBody>
                    <a:bodyPr/>
                    <a:lstStyle/>
                    <a:p>
                      <a:r>
                        <a:rPr lang="en-GB" sz="1100" dirty="0"/>
                        <a:t>31 Mar 22</a:t>
                      </a:r>
                    </a:p>
                  </a:txBody>
                  <a:tcPr/>
                </a:tc>
                <a:extLst>
                  <a:ext uri="{0D108BD9-81ED-4DB2-BD59-A6C34878D82A}">
                    <a16:rowId xmlns:a16="http://schemas.microsoft.com/office/drawing/2014/main" val="2258721690"/>
                  </a:ext>
                </a:extLst>
              </a:tr>
              <a:tr h="1322155">
                <a:tc>
                  <a:txBody>
                    <a:bodyPr/>
                    <a:lstStyle/>
                    <a:p>
                      <a:r>
                        <a:rPr lang="en-GB" sz="1600" dirty="0"/>
                        <a:t>3.3</a:t>
                      </a:r>
                    </a:p>
                  </a:txBody>
                  <a:tcPr marL="130048" marR="130048" marT="65024" marB="65024" anchor="ctr"/>
                </a:tc>
                <a:tc>
                  <a:txBody>
                    <a:bodyPr/>
                    <a:lstStyle/>
                    <a:p>
                      <a:r>
                        <a:rPr lang="en-GB" sz="1600" b="1" dirty="0"/>
                        <a:t>- </a:t>
                      </a:r>
                      <a:r>
                        <a:rPr lang="en-GB" sz="1600" b="0" dirty="0"/>
                        <a:t>CX Races</a:t>
                      </a:r>
                      <a:endParaRPr lang="en-GB" sz="1600" dirty="0"/>
                    </a:p>
                  </a:txBody>
                  <a:tcPr marL="130048" marR="130048" marT="65024" marB="65024"/>
                </a:tc>
                <a:tc>
                  <a:txBody>
                    <a:bodyPr/>
                    <a:lstStyle/>
                    <a:p>
                      <a:r>
                        <a:rPr lang="en-GB" sz="1600" dirty="0"/>
                        <a:t>As above</a:t>
                      </a:r>
                    </a:p>
                    <a:p>
                      <a:r>
                        <a:rPr lang="en-GB" sz="1600" dirty="0"/>
                        <a:t>Avid Sport</a:t>
                      </a:r>
                    </a:p>
                    <a:p>
                      <a:r>
                        <a:rPr lang="en-GB" sz="1600" dirty="0" err="1"/>
                        <a:t>Keynesham</a:t>
                      </a:r>
                      <a:r>
                        <a:rPr lang="en-GB" sz="1600" dirty="0"/>
                        <a:t> Circuit</a:t>
                      </a:r>
                    </a:p>
                    <a:p>
                      <a:endParaRPr lang="en-GB" sz="16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Vice Chair</a:t>
                      </a:r>
                    </a:p>
                  </a:txBody>
                  <a:tcPr marL="130048" marR="130048" marT="65024" marB="65024"/>
                </a:tc>
                <a:tc>
                  <a:txBody>
                    <a:bodyPr/>
                    <a:lstStyle/>
                    <a:p>
                      <a:r>
                        <a:rPr lang="en-GB" sz="1600" dirty="0"/>
                        <a:t>£600 per event</a:t>
                      </a:r>
                    </a:p>
                  </a:txBody>
                  <a:tcPr marL="130048" marR="130048" marT="65024" marB="65024"/>
                </a:tc>
                <a:tc>
                  <a:txBody>
                    <a:bodyPr/>
                    <a:lstStyle/>
                    <a:p>
                      <a:r>
                        <a:rPr lang="en-GB" sz="1600" dirty="0"/>
                        <a:t>31 Mar 22</a:t>
                      </a:r>
                    </a:p>
                  </a:txBody>
                  <a:tcPr marL="130048" marR="130048" marT="65024" marB="65024"/>
                </a:tc>
                <a:extLst>
                  <a:ext uri="{0D108BD9-81ED-4DB2-BD59-A6C34878D82A}">
                    <a16:rowId xmlns:a16="http://schemas.microsoft.com/office/drawing/2014/main" val="2431606129"/>
                  </a:ext>
                </a:extLst>
              </a:tr>
              <a:tr h="1083733">
                <a:tc>
                  <a:txBody>
                    <a:bodyPr/>
                    <a:lstStyle/>
                    <a:p>
                      <a:r>
                        <a:rPr lang="en-GB" sz="1600" dirty="0"/>
                        <a:t>3.4</a:t>
                      </a:r>
                    </a:p>
                  </a:txBody>
                  <a:tcPr marL="130048" marR="130048" marT="65024" marB="65024" anchor="ctr"/>
                </a:tc>
                <a:tc>
                  <a:txBody>
                    <a:bodyPr/>
                    <a:lstStyle/>
                    <a:p>
                      <a:r>
                        <a:rPr lang="en-GB" sz="1600" dirty="0"/>
                        <a:t>- Hill Climbs (x1)</a:t>
                      </a:r>
                    </a:p>
                  </a:txBody>
                  <a:tcPr marL="130048" marR="130048" marT="65024" marB="65024"/>
                </a:tc>
                <a:tc>
                  <a:txBody>
                    <a:bodyPr/>
                    <a:lstStyle/>
                    <a:p>
                      <a:r>
                        <a:rPr lang="en-GB" sz="1600" dirty="0"/>
                        <a:t>CTT</a:t>
                      </a:r>
                    </a:p>
                    <a:p>
                      <a:r>
                        <a:rPr lang="en-GB" sz="1600" dirty="0"/>
                        <a:t>Volunteers</a:t>
                      </a:r>
                    </a:p>
                    <a:p>
                      <a:r>
                        <a:rPr lang="en-GB" sz="1600" dirty="0"/>
                        <a:t>Regional Youth Clubs</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TBD</a:t>
                      </a:r>
                    </a:p>
                  </a:txBody>
                  <a:tcPr marL="130048" marR="130048" marT="65024" marB="65024"/>
                </a:tc>
                <a:tc>
                  <a:txBody>
                    <a:bodyPr/>
                    <a:lstStyle/>
                    <a:p>
                      <a:r>
                        <a:rPr lang="en-GB" sz="1600" dirty="0"/>
                        <a:t>TBD</a:t>
                      </a:r>
                    </a:p>
                  </a:txBody>
                  <a:tcPr marL="130048" marR="130048" marT="65024" marB="65024"/>
                </a:tc>
                <a:tc>
                  <a:txBody>
                    <a:bodyPr/>
                    <a:lstStyle/>
                    <a:p>
                      <a:r>
                        <a:rPr lang="en-GB" sz="1600" dirty="0"/>
                        <a:t>31 Oct 21</a:t>
                      </a:r>
                    </a:p>
                  </a:txBody>
                  <a:tcPr marL="130048" marR="130048" marT="65024" marB="65024"/>
                </a:tc>
                <a:extLst>
                  <a:ext uri="{0D108BD9-81ED-4DB2-BD59-A6C34878D82A}">
                    <a16:rowId xmlns:a16="http://schemas.microsoft.com/office/drawing/2014/main" val="3483155347"/>
                  </a:ext>
                </a:extLst>
              </a:tr>
              <a:tr h="845312">
                <a:tc>
                  <a:txBody>
                    <a:bodyPr/>
                    <a:lstStyle/>
                    <a:p>
                      <a:r>
                        <a:rPr lang="en-GB" sz="1600" dirty="0"/>
                        <a:t>3.5</a:t>
                      </a:r>
                    </a:p>
                  </a:txBody>
                  <a:tcPr marL="130048" marR="130048" marT="65024" marB="65024" anchor="ctr"/>
                </a:tc>
                <a:tc>
                  <a:txBody>
                    <a:bodyPr/>
                    <a:lstStyle/>
                    <a:p>
                      <a:r>
                        <a:rPr lang="en-GB" sz="1600" dirty="0"/>
                        <a:t>- Track Visits (x2)</a:t>
                      </a:r>
                    </a:p>
                  </a:txBody>
                  <a:tcPr marL="130048" marR="130048" marT="65024" marB="65024"/>
                </a:tc>
                <a:tc>
                  <a:txBody>
                    <a:bodyPr/>
                    <a:lstStyle/>
                    <a:p>
                      <a:r>
                        <a:rPr lang="en-GB" sz="1600" dirty="0" err="1"/>
                        <a:t>Calshot</a:t>
                      </a:r>
                      <a:endParaRPr lang="en-GB" sz="1600" dirty="0"/>
                    </a:p>
                    <a:p>
                      <a:r>
                        <a:rPr lang="en-GB" sz="1600" dirty="0"/>
                        <a:t>Volunteers</a:t>
                      </a:r>
                    </a:p>
                    <a:p>
                      <a:r>
                        <a:rPr lang="en-GB" sz="1600" dirty="0"/>
                        <a:t>Members</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Jason Dodd</a:t>
                      </a:r>
                    </a:p>
                  </a:txBody>
                  <a:tcPr marL="130048" marR="130048" marT="65024" marB="65024"/>
                </a:tc>
                <a:tc>
                  <a:txBody>
                    <a:bodyPr/>
                    <a:lstStyle/>
                    <a:p>
                      <a:r>
                        <a:rPr lang="en-GB" sz="1600" dirty="0"/>
                        <a:t>£1000</a:t>
                      </a:r>
                    </a:p>
                  </a:txBody>
                  <a:tcPr marL="130048" marR="130048" marT="65024" marB="65024"/>
                </a:tc>
                <a:tc>
                  <a:txBody>
                    <a:bodyPr/>
                    <a:lstStyle/>
                    <a:p>
                      <a:r>
                        <a:rPr lang="en-GB" sz="1600" dirty="0"/>
                        <a:t>30 Apr 22</a:t>
                      </a:r>
                    </a:p>
                  </a:txBody>
                  <a:tcPr marL="130048" marR="130048" marT="65024" marB="65024"/>
                </a:tc>
                <a:extLst>
                  <a:ext uri="{0D108BD9-81ED-4DB2-BD59-A6C34878D82A}">
                    <a16:rowId xmlns:a16="http://schemas.microsoft.com/office/drawing/2014/main" val="1304449465"/>
                  </a:ext>
                </a:extLst>
              </a:tr>
            </a:tbl>
          </a:graphicData>
        </a:graphic>
      </p:graphicFrame>
      <p:sp>
        <p:nvSpPr>
          <p:cNvPr id="5" name="Title 1">
            <a:extLst>
              <a:ext uri="{FF2B5EF4-FFF2-40B4-BE49-F238E27FC236}">
                <a16:creationId xmlns:a16="http://schemas.microsoft.com/office/drawing/2014/main" id="{E588559F-8F3E-4232-AFC5-D2514A151A64}"/>
              </a:ext>
            </a:extLst>
          </p:cNvPr>
          <p:cNvSpPr txBox="1">
            <a:spLocks/>
          </p:cNvSpPr>
          <p:nvPr/>
        </p:nvSpPr>
        <p:spPr>
          <a:xfrm>
            <a:off x="216747" y="1083733"/>
            <a:ext cx="1170432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prstClr val="black"/>
                </a:solidFill>
                <a:latin typeface="Calibri"/>
              </a:rPr>
              <a:t>Obj</a:t>
            </a:r>
            <a:r>
              <a:rPr lang="en-GB" sz="3413" b="1" dirty="0">
                <a:solidFill>
                  <a:prstClr val="black"/>
                </a:solidFill>
                <a:latin typeface="Calibri"/>
              </a:rPr>
              <a:t> #3: Deliver a varied programme of competition &amp; activities</a:t>
            </a:r>
          </a:p>
          <a:p>
            <a:pPr algn="l" defTabSz="1300460"/>
            <a:endParaRPr lang="en-GB" sz="3413" b="1" dirty="0">
              <a:solidFill>
                <a:prstClr val="black"/>
              </a:solidFill>
              <a:latin typeface="Calibri"/>
            </a:endParaRPr>
          </a:p>
        </p:txBody>
      </p:sp>
      <p:sp>
        <p:nvSpPr>
          <p:cNvPr id="6" name="TextBox 5">
            <a:extLst>
              <a:ext uri="{FF2B5EF4-FFF2-40B4-BE49-F238E27FC236}">
                <a16:creationId xmlns:a16="http://schemas.microsoft.com/office/drawing/2014/main" id="{C0C44CE6-D294-4641-8047-FBF3AFC7FB1C}"/>
              </a:ext>
            </a:extLst>
          </p:cNvPr>
          <p:cNvSpPr txBox="1"/>
          <p:nvPr/>
        </p:nvSpPr>
        <p:spPr>
          <a:xfrm>
            <a:off x="13221547" y="2167468"/>
            <a:ext cx="6655064" cy="880241"/>
          </a:xfrm>
          <a:prstGeom prst="rect">
            <a:avLst/>
          </a:prstGeom>
          <a:noFill/>
        </p:spPr>
        <p:txBody>
          <a:bodyPr wrap="square">
            <a:spAutoFit/>
          </a:bodyPr>
          <a:lstStyle/>
          <a:p>
            <a:pPr algn="l" defTabSz="1300460" hangingPunct="1"/>
            <a:endParaRPr lang="en-GB" sz="2560" kern="1200" dirty="0">
              <a:solidFill>
                <a:prstClr val="black"/>
              </a:solidFill>
              <a:latin typeface="Calibri"/>
            </a:endParaRPr>
          </a:p>
          <a:p>
            <a:pPr algn="l" defTabSz="1300460" hangingPunct="1"/>
            <a:endParaRPr lang="en-GB" sz="2560" kern="1200" dirty="0">
              <a:solidFill>
                <a:prstClr val="black"/>
              </a:solidFill>
              <a:latin typeface="Calibri"/>
            </a:endParaRPr>
          </a:p>
        </p:txBody>
      </p:sp>
    </p:spTree>
    <p:extLst>
      <p:ext uri="{BB962C8B-B14F-4D97-AF65-F5344CB8AC3E}">
        <p14:creationId xmlns:p14="http://schemas.microsoft.com/office/powerpoint/2010/main" val="1825572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9B9B-46C1-4DEC-AEF1-CDD0DF908265}"/>
              </a:ext>
            </a:extLst>
          </p:cNvPr>
          <p:cNvSpPr>
            <a:spLocks noGrp="1"/>
          </p:cNvSpPr>
          <p:nvPr>
            <p:ph type="title"/>
          </p:nvPr>
        </p:nvSpPr>
        <p:spPr>
          <a:xfrm>
            <a:off x="2520" y="108373"/>
            <a:ext cx="11704320" cy="1625600"/>
          </a:xfrm>
        </p:spPr>
        <p:txBody>
          <a:bodyPr>
            <a:normAutofit/>
          </a:bodyPr>
          <a:lstStyle/>
          <a:p>
            <a:pPr algn="l"/>
            <a:r>
              <a:rPr lang="en-GB" sz="4551" dirty="0"/>
              <a:t>Objectives, Outputs and Activities</a:t>
            </a:r>
          </a:p>
        </p:txBody>
      </p:sp>
      <p:graphicFrame>
        <p:nvGraphicFramePr>
          <p:cNvPr id="4" name="Table 4">
            <a:extLst>
              <a:ext uri="{FF2B5EF4-FFF2-40B4-BE49-F238E27FC236}">
                <a16:creationId xmlns:a16="http://schemas.microsoft.com/office/drawing/2014/main" id="{6743F574-71F3-4370-B3BF-1B7F234CE7A8}"/>
              </a:ext>
            </a:extLst>
          </p:cNvPr>
          <p:cNvGraphicFramePr>
            <a:graphicFrameLocks noGrp="1"/>
          </p:cNvGraphicFramePr>
          <p:nvPr/>
        </p:nvGraphicFramePr>
        <p:xfrm>
          <a:off x="328617" y="2950451"/>
          <a:ext cx="12351064" cy="3933952"/>
        </p:xfrm>
        <a:graphic>
          <a:graphicData uri="http://schemas.openxmlformats.org/drawingml/2006/table">
            <a:tbl>
              <a:tblPr firstRow="1" bandRow="1">
                <a:tableStyleId>{5C22544A-7EE6-4342-B048-85BDC9FD1C3A}</a:tableStyleId>
              </a:tblPr>
              <a:tblGrid>
                <a:gridCol w="851797">
                  <a:extLst>
                    <a:ext uri="{9D8B030D-6E8A-4147-A177-3AD203B41FA5}">
                      <a16:colId xmlns:a16="http://schemas.microsoft.com/office/drawing/2014/main" val="2787104644"/>
                    </a:ext>
                  </a:extLst>
                </a:gridCol>
                <a:gridCol w="5767728">
                  <a:extLst>
                    <a:ext uri="{9D8B030D-6E8A-4147-A177-3AD203B41FA5}">
                      <a16:colId xmlns:a16="http://schemas.microsoft.com/office/drawing/2014/main" val="2845090881"/>
                    </a:ext>
                  </a:extLst>
                </a:gridCol>
                <a:gridCol w="1453066">
                  <a:extLst>
                    <a:ext uri="{9D8B030D-6E8A-4147-A177-3AD203B41FA5}">
                      <a16:colId xmlns:a16="http://schemas.microsoft.com/office/drawing/2014/main" val="991470324"/>
                    </a:ext>
                  </a:extLst>
                </a:gridCol>
                <a:gridCol w="1614518">
                  <a:extLst>
                    <a:ext uri="{9D8B030D-6E8A-4147-A177-3AD203B41FA5}">
                      <a16:colId xmlns:a16="http://schemas.microsoft.com/office/drawing/2014/main" val="1653977589"/>
                    </a:ext>
                  </a:extLst>
                </a:gridCol>
                <a:gridCol w="1580220">
                  <a:extLst>
                    <a:ext uri="{9D8B030D-6E8A-4147-A177-3AD203B41FA5}">
                      <a16:colId xmlns:a16="http://schemas.microsoft.com/office/drawing/2014/main" val="4289494439"/>
                    </a:ext>
                  </a:extLst>
                </a:gridCol>
                <a:gridCol w="1083735">
                  <a:extLst>
                    <a:ext uri="{9D8B030D-6E8A-4147-A177-3AD203B41FA5}">
                      <a16:colId xmlns:a16="http://schemas.microsoft.com/office/drawing/2014/main" val="4262526784"/>
                    </a:ext>
                  </a:extLst>
                </a:gridCol>
              </a:tblGrid>
              <a:tr h="606891">
                <a:tc>
                  <a:txBody>
                    <a:bodyPr/>
                    <a:lstStyle/>
                    <a:p>
                      <a:r>
                        <a:rPr lang="en-GB" sz="1600" dirty="0"/>
                        <a:t>ID</a:t>
                      </a:r>
                    </a:p>
                  </a:txBody>
                  <a:tcPr marL="130048" marR="130048" marT="65024" marB="65024"/>
                </a:tc>
                <a:tc>
                  <a:txBody>
                    <a:bodyPr/>
                    <a:lstStyle/>
                    <a:p>
                      <a:r>
                        <a:rPr lang="en-GB" sz="1600" dirty="0"/>
                        <a:t>Output / Target</a:t>
                      </a:r>
                    </a:p>
                  </a:txBody>
                  <a:tcPr marL="130048" marR="130048" marT="65024" marB="65024"/>
                </a:tc>
                <a:tc>
                  <a:txBody>
                    <a:bodyPr/>
                    <a:lstStyle/>
                    <a:p>
                      <a:r>
                        <a:rPr lang="en-GB" sz="1600" dirty="0"/>
                        <a:t>Partners / Stakeholders</a:t>
                      </a:r>
                    </a:p>
                  </a:txBody>
                  <a:tcPr marL="130048" marR="130048" marT="65024" marB="65024"/>
                </a:tc>
                <a:tc>
                  <a:txBody>
                    <a:bodyPr/>
                    <a:lstStyle/>
                    <a:p>
                      <a:r>
                        <a:rPr lang="en-GB" sz="1600" dirty="0"/>
                        <a:t>Lead</a:t>
                      </a:r>
                    </a:p>
                  </a:txBody>
                  <a:tcPr marL="130048" marR="130048" marT="65024" marB="65024"/>
                </a:tc>
                <a:tc>
                  <a:txBody>
                    <a:bodyPr/>
                    <a:lstStyle/>
                    <a:p>
                      <a:r>
                        <a:rPr lang="en-GB" sz="1600" dirty="0"/>
                        <a:t>Funding</a:t>
                      </a:r>
                    </a:p>
                  </a:txBody>
                  <a:tcPr marL="130048" marR="130048" marT="65024" marB="65024"/>
                </a:tc>
                <a:tc>
                  <a:txBody>
                    <a:bodyPr/>
                    <a:lstStyle/>
                    <a:p>
                      <a:r>
                        <a:rPr lang="en-GB" sz="1600" dirty="0"/>
                        <a:t>Deliver By</a:t>
                      </a:r>
                    </a:p>
                  </a:txBody>
                  <a:tcPr marL="130048" marR="130048" marT="65024" marB="65024"/>
                </a:tc>
                <a:extLst>
                  <a:ext uri="{0D108BD9-81ED-4DB2-BD59-A6C34878D82A}">
                    <a16:rowId xmlns:a16="http://schemas.microsoft.com/office/drawing/2014/main" val="3385321247"/>
                  </a:ext>
                </a:extLst>
              </a:tr>
              <a:tr h="1798997">
                <a:tc>
                  <a:txBody>
                    <a:bodyPr/>
                    <a:lstStyle/>
                    <a:p>
                      <a:pPr marL="0" indent="0">
                        <a:buFontTx/>
                        <a:buNone/>
                      </a:pPr>
                      <a:r>
                        <a:rPr lang="en-GB" sz="1600" dirty="0"/>
                        <a:t>4.1</a:t>
                      </a:r>
                    </a:p>
                  </a:txBody>
                  <a:tcPr marL="130048" marR="130048" marT="65024" marB="65024" anchor="ctr"/>
                </a:tc>
                <a:tc>
                  <a:txBody>
                    <a:bodyPr/>
                    <a:lstStyle/>
                    <a:p>
                      <a:r>
                        <a:rPr lang="en-GB" sz="1600" b="1" dirty="0"/>
                        <a:t>Generate </a:t>
                      </a:r>
                      <a:r>
                        <a:rPr lang="en-GB" sz="1600" dirty="0"/>
                        <a:t>a sustainable succession plan</a:t>
                      </a:r>
                    </a:p>
                    <a:p>
                      <a:r>
                        <a:rPr lang="en-GB" sz="1600" dirty="0"/>
                        <a:t>SSYCC will</a:t>
                      </a:r>
                    </a:p>
                    <a:p>
                      <a:pPr marL="171450" indent="-171450">
                        <a:buFontTx/>
                        <a:buChar char="-"/>
                      </a:pPr>
                      <a:r>
                        <a:rPr lang="en-GB" sz="1600" dirty="0"/>
                        <a:t>Identify key posts that have been overlooked</a:t>
                      </a:r>
                    </a:p>
                    <a:p>
                      <a:pPr marL="171450" indent="-171450">
                        <a:buFontTx/>
                        <a:buChar char="-"/>
                      </a:pPr>
                      <a:r>
                        <a:rPr lang="en-GB" sz="1600" dirty="0"/>
                        <a:t>Actively encourage volunteers (</a:t>
                      </a:r>
                      <a:r>
                        <a:rPr lang="en-GB" sz="1600" dirty="0" err="1"/>
                        <a:t>esp</a:t>
                      </a:r>
                      <a:r>
                        <a:rPr lang="en-GB" sz="1600" dirty="0"/>
                        <a:t> those with younger members) to play a more active role in the key committee roles</a:t>
                      </a:r>
                    </a:p>
                    <a:p>
                      <a:pPr marL="171450" indent="-171450">
                        <a:buFontTx/>
                        <a:buChar char="-"/>
                      </a:pPr>
                      <a:r>
                        <a:rPr lang="en-GB" sz="1600" dirty="0"/>
                        <a:t>Seek to ensure that key roles are filled early</a:t>
                      </a:r>
                    </a:p>
                    <a:p>
                      <a:pPr marL="171450" indent="-171450">
                        <a:buFontTx/>
                        <a:buChar char="-"/>
                      </a:pPr>
                      <a:r>
                        <a:rPr lang="en-GB" sz="1600" dirty="0"/>
                        <a:t>Provide the necessary support and advisory to these roles</a:t>
                      </a:r>
                    </a:p>
                  </a:txBody>
                  <a:tcPr marL="130048" marR="130048" marT="65024" marB="65024"/>
                </a:tc>
                <a:tc>
                  <a:txBody>
                    <a:bodyPr/>
                    <a:lstStyle/>
                    <a:p>
                      <a:r>
                        <a:rPr lang="en-GB" sz="1600" dirty="0"/>
                        <a:t>Committee</a:t>
                      </a:r>
                    </a:p>
                    <a:p>
                      <a:r>
                        <a:rPr lang="en-GB" sz="1600" dirty="0"/>
                        <a:t>Volunteers</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Chair so by Committee </a:t>
                      </a:r>
                    </a:p>
                  </a:txBody>
                  <a:tcPr marL="130048" marR="130048" marT="65024" marB="65024"/>
                </a:tc>
                <a:tc>
                  <a:txBody>
                    <a:bodyPr/>
                    <a:lstStyle/>
                    <a:p>
                      <a:r>
                        <a:rPr lang="en-GB" sz="1600" dirty="0"/>
                        <a:t>NA</a:t>
                      </a:r>
                    </a:p>
                  </a:txBody>
                  <a:tcPr marL="130048" marR="130048" marT="65024" marB="65024"/>
                </a:tc>
                <a:tc>
                  <a:txBody>
                    <a:bodyPr/>
                    <a:lstStyle/>
                    <a:p>
                      <a:r>
                        <a:rPr lang="en-GB" sz="1600" dirty="0"/>
                        <a:t>30 Apr 22</a:t>
                      </a:r>
                    </a:p>
                  </a:txBody>
                  <a:tcPr marL="130048" marR="130048" marT="65024" marB="65024"/>
                </a:tc>
                <a:extLst>
                  <a:ext uri="{0D108BD9-81ED-4DB2-BD59-A6C34878D82A}">
                    <a16:rowId xmlns:a16="http://schemas.microsoft.com/office/drawing/2014/main" val="2429252700"/>
                  </a:ext>
                </a:extLst>
              </a:tr>
              <a:tr h="606891">
                <a:tc>
                  <a:txBody>
                    <a:bodyPr/>
                    <a:lstStyle/>
                    <a:p>
                      <a:r>
                        <a:rPr lang="en-GB" sz="1600" dirty="0"/>
                        <a:t>4.2</a:t>
                      </a:r>
                    </a:p>
                  </a:txBody>
                  <a:tcPr marL="130048" marR="130048" marT="65024" marB="65024" anchor="ctr"/>
                </a:tc>
                <a:tc>
                  <a:txBody>
                    <a:bodyPr/>
                    <a:lstStyle/>
                    <a:p>
                      <a:r>
                        <a:rPr lang="en-GB" sz="1600" b="1" dirty="0"/>
                        <a:t>Deliver </a:t>
                      </a:r>
                      <a:r>
                        <a:rPr lang="en-GB" sz="1600" dirty="0"/>
                        <a:t>Places to Ride project / </a:t>
                      </a:r>
                      <a:r>
                        <a:rPr lang="en-GB" sz="1600" b="1" dirty="0"/>
                        <a:t>Remove </a:t>
                      </a:r>
                      <a:r>
                        <a:rPr lang="en-GB" sz="1600" dirty="0"/>
                        <a:t>barriers to entry</a:t>
                      </a:r>
                    </a:p>
                  </a:txBody>
                  <a:tcPr marL="130048" marR="130048" marT="65024" marB="65024"/>
                </a:tc>
                <a:tc>
                  <a:txBody>
                    <a:bodyPr/>
                    <a:lstStyle/>
                    <a:p>
                      <a:r>
                        <a:rPr lang="en-GB" sz="1600" dirty="0"/>
                        <a:t>See 1.3</a:t>
                      </a:r>
                    </a:p>
                    <a:p>
                      <a:endParaRPr lang="en-GB" sz="1600" dirty="0"/>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See 1.3</a:t>
                      </a:r>
                    </a:p>
                  </a:txBody>
                  <a:tcPr marL="130048" marR="130048" marT="65024" marB="65024"/>
                </a:tc>
                <a:tc>
                  <a:txBody>
                    <a:bodyPr/>
                    <a:lstStyle/>
                    <a:p>
                      <a:r>
                        <a:rPr lang="en-GB" sz="1600" dirty="0"/>
                        <a:t>See 1.3</a:t>
                      </a:r>
                    </a:p>
                  </a:txBody>
                  <a:tcPr marL="130048" marR="130048" marT="65024" marB="65024"/>
                </a:tc>
                <a:tc>
                  <a:txBody>
                    <a:bodyPr/>
                    <a:lstStyle/>
                    <a:p>
                      <a:r>
                        <a:rPr lang="en-GB" sz="1600" dirty="0"/>
                        <a:t>See 1.3</a:t>
                      </a:r>
                    </a:p>
                  </a:txBody>
                  <a:tcPr marL="130048" marR="130048" marT="65024" marB="65024"/>
                </a:tc>
                <a:extLst>
                  <a:ext uri="{0D108BD9-81ED-4DB2-BD59-A6C34878D82A}">
                    <a16:rowId xmlns:a16="http://schemas.microsoft.com/office/drawing/2014/main" val="2431606129"/>
                  </a:ext>
                </a:extLst>
              </a:tr>
              <a:tr h="845312">
                <a:tc>
                  <a:txBody>
                    <a:bodyPr/>
                    <a:lstStyle/>
                    <a:p>
                      <a:r>
                        <a:rPr lang="en-GB" sz="1600" dirty="0"/>
                        <a:t>4.3</a:t>
                      </a:r>
                    </a:p>
                  </a:txBody>
                  <a:tcPr marL="130048" marR="130048" marT="65024" marB="65024" anchor="ctr"/>
                </a:tc>
                <a:tc>
                  <a:txBody>
                    <a:bodyPr/>
                    <a:lstStyle/>
                    <a:p>
                      <a:r>
                        <a:rPr lang="en-GB" sz="1600" b="1" dirty="0"/>
                        <a:t>Achieve </a:t>
                      </a:r>
                      <a:r>
                        <a:rPr lang="en-GB" sz="1600" dirty="0"/>
                        <a:t>Community Amateur Sports </a:t>
                      </a:r>
                      <a:r>
                        <a:rPr lang="en-GB" sz="1600"/>
                        <a:t>Club status </a:t>
                      </a:r>
                      <a:r>
                        <a:rPr lang="en-GB" sz="1600" b="1"/>
                        <a:t>(TBC)</a:t>
                      </a:r>
                      <a:endParaRPr lang="en-GB" sz="1600" dirty="0"/>
                    </a:p>
                    <a:p>
                      <a:endParaRPr lang="en-GB" sz="1600" dirty="0"/>
                    </a:p>
                    <a:p>
                      <a:endParaRPr lang="en-GB" sz="1600" dirty="0"/>
                    </a:p>
                  </a:txBody>
                  <a:tcPr marL="130048" marR="130048" marT="65024" marB="65024"/>
                </a:tc>
                <a:tc>
                  <a:txBody>
                    <a:bodyPr/>
                    <a:lstStyle/>
                    <a:p>
                      <a:r>
                        <a:rPr lang="en-GB" sz="1600" dirty="0"/>
                        <a:t>Committee</a:t>
                      </a:r>
                    </a:p>
                  </a:txBody>
                  <a:tcPr marL="130048" marR="130048" marT="65024" marB="650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Treasurer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Chair</a:t>
                      </a:r>
                    </a:p>
                  </a:txBody>
                  <a:tcPr marL="130048" marR="130048" marT="65024" marB="65024"/>
                </a:tc>
                <a:tc>
                  <a:txBody>
                    <a:bodyPr/>
                    <a:lstStyle/>
                    <a:p>
                      <a:r>
                        <a:rPr lang="en-GB" sz="1600" dirty="0"/>
                        <a:t>NA</a:t>
                      </a:r>
                    </a:p>
                  </a:txBody>
                  <a:tcPr marL="130048" marR="130048" marT="65024" marB="65024"/>
                </a:tc>
                <a:tc>
                  <a:txBody>
                    <a:bodyPr/>
                    <a:lstStyle/>
                    <a:p>
                      <a:r>
                        <a:rPr lang="en-GB" sz="1600" dirty="0"/>
                        <a:t>30 Apr 22</a:t>
                      </a:r>
                    </a:p>
                  </a:txBody>
                  <a:tcPr marL="130048" marR="130048" marT="65024" marB="65024"/>
                </a:tc>
                <a:extLst>
                  <a:ext uri="{0D108BD9-81ED-4DB2-BD59-A6C34878D82A}">
                    <a16:rowId xmlns:a16="http://schemas.microsoft.com/office/drawing/2014/main" val="3483155347"/>
                  </a:ext>
                </a:extLst>
              </a:tr>
            </a:tbl>
          </a:graphicData>
        </a:graphic>
      </p:graphicFrame>
      <p:sp>
        <p:nvSpPr>
          <p:cNvPr id="5" name="Title 1">
            <a:extLst>
              <a:ext uri="{FF2B5EF4-FFF2-40B4-BE49-F238E27FC236}">
                <a16:creationId xmlns:a16="http://schemas.microsoft.com/office/drawing/2014/main" id="{E588559F-8F3E-4232-AFC5-D2514A151A64}"/>
              </a:ext>
            </a:extLst>
          </p:cNvPr>
          <p:cNvSpPr txBox="1">
            <a:spLocks/>
          </p:cNvSpPr>
          <p:nvPr/>
        </p:nvSpPr>
        <p:spPr>
          <a:xfrm>
            <a:off x="325120" y="1354667"/>
            <a:ext cx="1170432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a:r>
              <a:rPr lang="en-GB" sz="3413" b="1" dirty="0" err="1">
                <a:solidFill>
                  <a:prstClr val="black"/>
                </a:solidFill>
                <a:latin typeface="Calibri"/>
              </a:rPr>
              <a:t>Obj</a:t>
            </a:r>
            <a:r>
              <a:rPr lang="en-GB" sz="3413" b="1" dirty="0">
                <a:solidFill>
                  <a:prstClr val="black"/>
                </a:solidFill>
                <a:latin typeface="Calibri"/>
              </a:rPr>
              <a:t> #4: Improve Club support and resources</a:t>
            </a:r>
          </a:p>
          <a:p>
            <a:pPr algn="l" defTabSz="1300460"/>
            <a:endParaRPr lang="en-GB" sz="3413" b="1" dirty="0">
              <a:solidFill>
                <a:prstClr val="black"/>
              </a:solidFill>
              <a:latin typeface="Calibri"/>
            </a:endParaRPr>
          </a:p>
        </p:txBody>
      </p:sp>
      <p:sp>
        <p:nvSpPr>
          <p:cNvPr id="6" name="TextBox 5">
            <a:extLst>
              <a:ext uri="{FF2B5EF4-FFF2-40B4-BE49-F238E27FC236}">
                <a16:creationId xmlns:a16="http://schemas.microsoft.com/office/drawing/2014/main" id="{C0C44CE6-D294-4641-8047-FBF3AFC7FB1C}"/>
              </a:ext>
            </a:extLst>
          </p:cNvPr>
          <p:cNvSpPr txBox="1"/>
          <p:nvPr/>
        </p:nvSpPr>
        <p:spPr>
          <a:xfrm>
            <a:off x="13221547" y="2167468"/>
            <a:ext cx="6655064" cy="880241"/>
          </a:xfrm>
          <a:prstGeom prst="rect">
            <a:avLst/>
          </a:prstGeom>
          <a:noFill/>
        </p:spPr>
        <p:txBody>
          <a:bodyPr wrap="square">
            <a:spAutoFit/>
          </a:bodyPr>
          <a:lstStyle/>
          <a:p>
            <a:pPr algn="l" defTabSz="1300460" hangingPunct="1"/>
            <a:endParaRPr lang="en-GB" sz="2560" kern="1200" dirty="0">
              <a:solidFill>
                <a:prstClr val="black"/>
              </a:solidFill>
              <a:latin typeface="Calibri"/>
            </a:endParaRPr>
          </a:p>
          <a:p>
            <a:pPr algn="l" defTabSz="1300460" hangingPunct="1"/>
            <a:endParaRPr lang="en-GB" sz="2560" kern="1200" dirty="0">
              <a:solidFill>
                <a:prstClr val="black"/>
              </a:solidFill>
              <a:latin typeface="Calibri"/>
            </a:endParaRPr>
          </a:p>
        </p:txBody>
      </p:sp>
      <p:sp>
        <p:nvSpPr>
          <p:cNvPr id="7" name="TextBox 6">
            <a:extLst>
              <a:ext uri="{FF2B5EF4-FFF2-40B4-BE49-F238E27FC236}">
                <a16:creationId xmlns:a16="http://schemas.microsoft.com/office/drawing/2014/main" id="{F85DB8D9-36FB-4A96-9009-19AB28787F99}"/>
              </a:ext>
            </a:extLst>
          </p:cNvPr>
          <p:cNvSpPr txBox="1"/>
          <p:nvPr/>
        </p:nvSpPr>
        <p:spPr>
          <a:xfrm>
            <a:off x="14088533" y="3366644"/>
            <a:ext cx="2263434" cy="617733"/>
          </a:xfrm>
          <a:prstGeom prst="rect">
            <a:avLst/>
          </a:prstGeom>
          <a:noFill/>
        </p:spPr>
        <p:txBody>
          <a:bodyPr wrap="square">
            <a:spAutoFit/>
          </a:bodyPr>
          <a:lstStyle/>
          <a:p>
            <a:pPr algn="l" defTabSz="1300460" hangingPunct="1"/>
            <a:endParaRPr lang="en-GB" sz="1707" kern="1200" dirty="0">
              <a:solidFill>
                <a:prstClr val="black"/>
              </a:solidFill>
              <a:latin typeface="Calibri"/>
            </a:endParaRPr>
          </a:p>
          <a:p>
            <a:pPr algn="l" defTabSz="1300460" hangingPunct="1"/>
            <a:endParaRPr lang="en-GB" sz="1707" kern="1200" dirty="0">
              <a:solidFill>
                <a:prstClr val="black"/>
              </a:solidFill>
              <a:latin typeface="Calibri"/>
            </a:endParaRPr>
          </a:p>
        </p:txBody>
      </p:sp>
    </p:spTree>
    <p:extLst>
      <p:ext uri="{BB962C8B-B14F-4D97-AF65-F5344CB8AC3E}">
        <p14:creationId xmlns:p14="http://schemas.microsoft.com/office/powerpoint/2010/main" val="253188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270"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271"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272" name="TextBox 2"/>
          <p:cNvSpPr txBox="1"/>
          <p:nvPr/>
        </p:nvSpPr>
        <p:spPr>
          <a:xfrm>
            <a:off x="690105" y="70573"/>
            <a:ext cx="11624590" cy="241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5000"/>
              </a:lnSpc>
              <a:spcBef>
                <a:spcPts val="1000"/>
              </a:spcBef>
              <a:defRPr sz="2000" b="1">
                <a:latin typeface="Calibri"/>
                <a:ea typeface="Calibri"/>
                <a:cs typeface="Calibri"/>
                <a:sym typeface="Calibri"/>
              </a:defRPr>
            </a:pPr>
            <a:r>
              <a:rPr dirty="0"/>
              <a:t>Rider experiences</a:t>
            </a:r>
          </a:p>
          <a:p>
            <a:pPr>
              <a:lnSpc>
                <a:spcPct val="115000"/>
              </a:lnSpc>
              <a:spcBef>
                <a:spcPts val="1000"/>
              </a:spcBef>
              <a:defRPr sz="2000" b="1">
                <a:latin typeface="Calibri"/>
                <a:ea typeface="Calibri"/>
                <a:cs typeface="Calibri"/>
                <a:sym typeface="Calibri"/>
              </a:defRPr>
            </a:pPr>
            <a:r>
              <a:rPr dirty="0"/>
              <a:t>Harry and Jacob Barnett</a:t>
            </a:r>
            <a:r>
              <a:rPr b="0" dirty="0"/>
              <a:t> (members since one of our first induction courses in 2013)</a:t>
            </a:r>
            <a:br>
              <a:rPr b="0" dirty="0"/>
            </a:br>
            <a:r>
              <a:rPr b="0" dirty="0"/>
              <a:t>Thank you very much for the last 9 years. It has been a pleasure. We have decided due to our very busy schedules that we will stop being a part of Sulis Scorpions, but will keep cycling. We have thoroughly enjoyed our time with the club and have grown as people and riders along the way. </a:t>
            </a:r>
          </a:p>
        </p:txBody>
      </p:sp>
      <p:sp>
        <p:nvSpPr>
          <p:cNvPr id="273" name="Title"/>
          <p:cNvSpPr txBox="1">
            <a:spLocks noGrp="1"/>
          </p:cNvSpPr>
          <p:nvPr>
            <p:ph type="title"/>
          </p:nvPr>
        </p:nvSpPr>
        <p:spPr>
          <a:xfrm>
            <a:off x="6132360" y="-245172"/>
            <a:ext cx="5084090" cy="2067987"/>
          </a:xfrm>
          <a:prstGeom prst="rect">
            <a:avLst/>
          </a:prstGeom>
        </p:spPr>
        <p:txBody>
          <a:bodyPr lIns="45718" tIns="45718" rIns="45718" bIns="45718"/>
          <a:lstStyle>
            <a:lvl1pPr algn="l" defTabSz="914400">
              <a:lnSpc>
                <a:spcPct val="90000"/>
              </a:lnSpc>
              <a:defRPr sz="2000" b="1" u="sng">
                <a:latin typeface="Calibri"/>
                <a:ea typeface="Calibri"/>
                <a:cs typeface="Calibri"/>
                <a:sym typeface="Calibri"/>
              </a:defRPr>
            </a:lvl1pPr>
          </a:lstStyle>
          <a:p>
            <a:br>
              <a:rPr dirty="0"/>
            </a:br>
            <a:endParaRPr dirty="0"/>
          </a:p>
        </p:txBody>
      </p:sp>
      <p:grpSp>
        <p:nvGrpSpPr>
          <p:cNvPr id="276" name="Group 8"/>
          <p:cNvGrpSpPr/>
          <p:nvPr/>
        </p:nvGrpSpPr>
        <p:grpSpPr>
          <a:xfrm>
            <a:off x="3173908" y="1419344"/>
            <a:ext cx="6352995" cy="6274559"/>
            <a:chOff x="0" y="0"/>
            <a:chExt cx="6352994" cy="6274558"/>
          </a:xfrm>
        </p:grpSpPr>
        <p:pic>
          <p:nvPicPr>
            <p:cNvPr id="274" name="Picture 1" descr="Picture 1"/>
            <p:cNvPicPr>
              <a:picLocks noChangeAspect="1"/>
            </p:cNvPicPr>
            <p:nvPr/>
          </p:nvPicPr>
          <p:blipFill>
            <a:blip r:embed="rId2">
              <a:alphaModFix amt="15000"/>
            </a:blip>
            <a:stretch>
              <a:fillRect/>
            </a:stretch>
          </p:blipFill>
          <p:spPr>
            <a:xfrm>
              <a:off x="0" y="0"/>
              <a:ext cx="6352995" cy="6274557"/>
            </a:xfrm>
            <a:prstGeom prst="rect">
              <a:avLst/>
            </a:prstGeom>
            <a:ln w="12700" cap="flat">
              <a:noFill/>
              <a:miter lim="400000"/>
            </a:ln>
            <a:effectLst/>
          </p:spPr>
        </p:pic>
        <p:pic>
          <p:nvPicPr>
            <p:cNvPr id="275" name="Picture 2" descr="Picture 2"/>
            <p:cNvPicPr>
              <a:picLocks noChangeAspect="1"/>
            </p:cNvPicPr>
            <p:nvPr/>
          </p:nvPicPr>
          <p:blipFill>
            <a:blip r:embed="rId3">
              <a:alphaModFix amt="31000"/>
            </a:blip>
            <a:stretch>
              <a:fillRect/>
            </a:stretch>
          </p:blipFill>
          <p:spPr>
            <a:xfrm>
              <a:off x="5078863" y="5836406"/>
              <a:ext cx="1085852" cy="438153"/>
            </a:xfrm>
            <a:prstGeom prst="rect">
              <a:avLst/>
            </a:prstGeom>
            <a:ln w="12700" cap="flat">
              <a:noFill/>
              <a:miter lim="400000"/>
            </a:ln>
            <a:effectLst/>
          </p:spPr>
        </p:pic>
      </p:grpSp>
      <p:pic>
        <p:nvPicPr>
          <p:cNvPr id="277"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677" y="2929723"/>
            <a:ext cx="5017716" cy="3345145"/>
          </a:xfrm>
          <a:prstGeom prst="rect">
            <a:avLst/>
          </a:prstGeom>
          <a:ln w="12700">
            <a:miter lim="400000"/>
          </a:ln>
        </p:spPr>
      </p:pic>
      <p:pic>
        <p:nvPicPr>
          <p:cNvPr id="278"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7073" y="6599510"/>
            <a:ext cx="2020854" cy="3031281"/>
          </a:xfrm>
          <a:prstGeom prst="rect">
            <a:avLst/>
          </a:prstGeom>
          <a:ln w="12700">
            <a:miter lim="400000"/>
          </a:ln>
        </p:spPr>
      </p:pic>
      <p:pic>
        <p:nvPicPr>
          <p:cNvPr id="279"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805" y="6520040"/>
            <a:ext cx="4502847" cy="3002339"/>
          </a:xfrm>
          <a:prstGeom prst="rect">
            <a:avLst/>
          </a:prstGeom>
          <a:ln w="12700">
            <a:miter lim="400000"/>
          </a:ln>
        </p:spPr>
      </p:pic>
      <p:pic>
        <p:nvPicPr>
          <p:cNvPr id="280"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0738" y="2393789"/>
            <a:ext cx="5954495" cy="3969664"/>
          </a:xfrm>
          <a:prstGeom prst="rect">
            <a:avLst/>
          </a:prstGeom>
          <a:ln w="12700">
            <a:miter lim="400000"/>
          </a:ln>
        </p:spPr>
      </p:pic>
      <p:pic>
        <p:nvPicPr>
          <p:cNvPr id="281"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94628" y="6507114"/>
            <a:ext cx="2090608" cy="3136337"/>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91"/>
          <p:cNvSpPr/>
          <p:nvPr/>
        </p:nvSpPr>
        <p:spPr>
          <a:xfrm>
            <a:off x="-326" y="0"/>
            <a:ext cx="6689674" cy="9753600"/>
          </a:xfrm>
          <a:prstGeom prst="rect">
            <a:avLst/>
          </a:prstGeom>
          <a:gradFill>
            <a:gsLst>
              <a:gs pos="0">
                <a:schemeClr val="accent1">
                  <a:alpha val="82000"/>
                </a:schemeClr>
              </a:gs>
              <a:gs pos="25000">
                <a:schemeClr val="accent1">
                  <a:alpha val="60000"/>
                </a:schemeClr>
              </a:gs>
              <a:gs pos="94000">
                <a:srgbClr val="A19F9F"/>
              </a:gs>
              <a:gs pos="100000">
                <a:srgbClr val="A19F9F"/>
              </a:gs>
            </a:gsLst>
            <a:lin ang="4200000"/>
          </a:gra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6" name="Picture 192" descr="Picture 19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
        <p:nvSpPr>
          <p:cNvPr id="128" name="Freeform 49"/>
          <p:cNvSpPr/>
          <p:nvPr/>
        </p:nvSpPr>
        <p:spPr>
          <a:xfrm>
            <a:off x="0" y="840013"/>
            <a:ext cx="5843292" cy="8927064"/>
          </a:xfrm>
          <a:custGeom>
            <a:avLst/>
            <a:gdLst/>
            <a:ahLst/>
            <a:cxnLst>
              <a:cxn ang="0">
                <a:pos x="wd2" y="hd2"/>
              </a:cxn>
              <a:cxn ang="5400000">
                <a:pos x="wd2" y="hd2"/>
              </a:cxn>
              <a:cxn ang="10800000">
                <a:pos x="wd2" y="hd2"/>
              </a:cxn>
              <a:cxn ang="16200000">
                <a:pos x="wd2" y="hd2"/>
              </a:cxn>
            </a:cxnLst>
            <a:rect l="0" t="0" r="r" b="b"/>
            <a:pathLst>
              <a:path w="21600" h="21600"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solidFill>
          <a:ln w="25400">
            <a:solidFill>
              <a:srgbClr val="7DD99B"/>
            </a:solidFill>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pic>
        <p:nvPicPr>
          <p:cNvPr id="129" name="Picture 2" descr="Picture 2"/>
          <p:cNvPicPr>
            <a:picLocks noChangeAspect="1"/>
          </p:cNvPicPr>
          <p:nvPr/>
        </p:nvPicPr>
        <p:blipFill>
          <a:blip r:embed="rId3"/>
          <a:srcRect/>
          <a:stretch>
            <a:fillRect/>
          </a:stretch>
        </p:blipFill>
        <p:spPr>
          <a:xfrm>
            <a:off x="-2" y="1095163"/>
            <a:ext cx="5651898" cy="8671719"/>
          </a:xfrm>
          <a:custGeom>
            <a:avLst/>
            <a:gdLst/>
            <a:ahLst/>
            <a:cxnLst>
              <a:cxn ang="0">
                <a:pos x="wd2" y="hd2"/>
              </a:cxn>
              <a:cxn ang="5400000">
                <a:pos x="wd2" y="hd2"/>
              </a:cxn>
              <a:cxn ang="10800000">
                <a:pos x="wd2" y="hd2"/>
              </a:cxn>
              <a:cxn ang="16200000">
                <a:pos x="wd2" y="hd2"/>
              </a:cxn>
            </a:cxnLst>
            <a:rect l="0" t="0" r="r" b="b"/>
            <a:pathLst>
              <a:path w="21600" h="21600" extrusionOk="0">
                <a:moveTo>
                  <a:pt x="8879" y="0"/>
                </a:moveTo>
                <a:cubicBezTo>
                  <a:pt x="5805" y="0"/>
                  <a:pt x="2986" y="948"/>
                  <a:pt x="787" y="2525"/>
                </a:cubicBezTo>
                <a:lnTo>
                  <a:pt x="0" y="3147"/>
                </a:lnTo>
                <a:lnTo>
                  <a:pt x="0" y="18963"/>
                </a:lnTo>
                <a:lnTo>
                  <a:pt x="787" y="19585"/>
                </a:lnTo>
                <a:cubicBezTo>
                  <a:pt x="1730" y="20261"/>
                  <a:pt x="2787" y="20821"/>
                  <a:pt x="3928" y="21240"/>
                </a:cubicBezTo>
                <a:lnTo>
                  <a:pt x="5060" y="21600"/>
                </a:lnTo>
                <a:lnTo>
                  <a:pt x="12700" y="21600"/>
                </a:lnTo>
                <a:lnTo>
                  <a:pt x="13831" y="21240"/>
                </a:lnTo>
                <a:cubicBezTo>
                  <a:pt x="18397" y="19562"/>
                  <a:pt x="21600" y="15634"/>
                  <a:pt x="21600" y="11055"/>
                </a:cubicBezTo>
                <a:cubicBezTo>
                  <a:pt x="21600" y="4950"/>
                  <a:pt x="15905" y="0"/>
                  <a:pt x="8879" y="0"/>
                </a:cubicBezTo>
                <a:close/>
              </a:path>
            </a:pathLst>
          </a:custGeom>
          <a:ln w="12700">
            <a:miter lim="400000"/>
          </a:ln>
        </p:spPr>
      </p:pic>
      <p:pic>
        <p:nvPicPr>
          <p:cNvPr id="130" name="Picture 3" descr="Picture 3"/>
          <p:cNvPicPr>
            <a:picLocks noChangeAspect="1"/>
          </p:cNvPicPr>
          <p:nvPr/>
        </p:nvPicPr>
        <p:blipFill>
          <a:blip r:embed="rId4"/>
          <a:stretch>
            <a:fillRect/>
          </a:stretch>
        </p:blipFill>
        <p:spPr>
          <a:xfrm>
            <a:off x="952499" y="2590799"/>
            <a:ext cx="4081896" cy="1647084"/>
          </a:xfrm>
          <a:prstGeom prst="rect">
            <a:avLst/>
          </a:prstGeom>
          <a:ln w="12700">
            <a:miter lim="400000"/>
          </a:ln>
        </p:spPr>
      </p:pic>
      <p:pic>
        <p:nvPicPr>
          <p:cNvPr id="2050" name="Picture 2" descr="Buzz Lightyear - Wikipedia">
            <a:extLst>
              <a:ext uri="{FF2B5EF4-FFF2-40B4-BE49-F238E27FC236}">
                <a16:creationId xmlns:a16="http://schemas.microsoft.com/office/drawing/2014/main" id="{14EAE3DD-BB36-FC20-D6EE-84B485AECB7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98831" y="3897187"/>
            <a:ext cx="4190082" cy="5593975"/>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3CDBAD53-9E90-138D-2E7E-240F8F3929ED}"/>
              </a:ext>
            </a:extLst>
          </p:cNvPr>
          <p:cNvSpPr/>
          <p:nvPr/>
        </p:nvSpPr>
        <p:spPr>
          <a:xfrm>
            <a:off x="7641847" y="1411148"/>
            <a:ext cx="5111627" cy="1655405"/>
          </a:xfrm>
          <a:prstGeom prst="cloudCallout">
            <a:avLst>
              <a:gd name="adj1" fmla="val 8580"/>
              <a:gd name="adj2" fmla="val 95206"/>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Through 2022 and beyond . . .</a:t>
            </a:r>
          </a:p>
        </p:txBody>
      </p:sp>
    </p:spTree>
    <p:extLst>
      <p:ext uri="{BB962C8B-B14F-4D97-AF65-F5344CB8AC3E}">
        <p14:creationId xmlns:p14="http://schemas.microsoft.com/office/powerpoint/2010/main" val="25523277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284"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285"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286" name="TextBox 2"/>
          <p:cNvSpPr txBox="1"/>
          <p:nvPr/>
        </p:nvSpPr>
        <p:spPr>
          <a:xfrm>
            <a:off x="690105" y="122544"/>
            <a:ext cx="11624590" cy="1808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5000"/>
              </a:lnSpc>
              <a:spcBef>
                <a:spcPts val="1000"/>
              </a:spcBef>
              <a:defRPr sz="2000" b="1">
                <a:latin typeface="Calibri"/>
                <a:ea typeface="Calibri"/>
                <a:cs typeface="Calibri"/>
                <a:sym typeface="Calibri"/>
              </a:defRPr>
            </a:pPr>
            <a:r>
              <a:rPr dirty="0"/>
              <a:t>Rider experiences</a:t>
            </a:r>
            <a:br>
              <a:rPr b="0" dirty="0"/>
            </a:br>
            <a:r>
              <a:rPr b="0" dirty="0"/>
              <a:t>It has given us many great opportunities such as leading out the Tour of Britain. Cyclocross was always brilliant fun (especially on road </a:t>
            </a:r>
            <a:r>
              <a:rPr b="0" dirty="0" err="1"/>
              <a:t>tyres</a:t>
            </a:r>
            <a:r>
              <a:rPr b="0" dirty="0"/>
              <a:t>) though not sure about running in cleats. The small group races in sessions were excellent such as Italian pursuit and </a:t>
            </a:r>
            <a:r>
              <a:rPr b="0" dirty="0" err="1"/>
              <a:t>derny</a:t>
            </a:r>
            <a:r>
              <a:rPr b="0" dirty="0"/>
              <a:t> mass sprints, especially against Jack. We’ve enjoyed many </a:t>
            </a:r>
            <a:r>
              <a:rPr b="0" dirty="0" err="1"/>
              <a:t>sportives</a:t>
            </a:r>
            <a:r>
              <a:rPr b="0" dirty="0"/>
              <a:t> - the best with other Sulis members. </a:t>
            </a:r>
          </a:p>
        </p:txBody>
      </p:sp>
      <p:sp>
        <p:nvSpPr>
          <p:cNvPr id="287" name="Title"/>
          <p:cNvSpPr txBox="1">
            <a:spLocks noGrp="1"/>
          </p:cNvSpPr>
          <p:nvPr>
            <p:ph type="title"/>
          </p:nvPr>
        </p:nvSpPr>
        <p:spPr>
          <a:xfrm>
            <a:off x="6132360" y="-194507"/>
            <a:ext cx="5084090" cy="2067986"/>
          </a:xfrm>
          <a:prstGeom prst="rect">
            <a:avLst/>
          </a:prstGeom>
        </p:spPr>
        <p:txBody>
          <a:bodyPr lIns="45718" tIns="45718" rIns="45718" bIns="45718"/>
          <a:lstStyle>
            <a:lvl1pPr algn="l" defTabSz="914400">
              <a:lnSpc>
                <a:spcPct val="90000"/>
              </a:lnSpc>
              <a:defRPr sz="2000" b="1" u="sng">
                <a:latin typeface="Calibri"/>
                <a:ea typeface="Calibri"/>
                <a:cs typeface="Calibri"/>
                <a:sym typeface="Calibri"/>
              </a:defRPr>
            </a:lvl1pPr>
          </a:lstStyle>
          <a:p>
            <a:br/>
            <a:endParaRPr/>
          </a:p>
        </p:txBody>
      </p:sp>
      <p:grpSp>
        <p:nvGrpSpPr>
          <p:cNvPr id="290" name="Group 8"/>
          <p:cNvGrpSpPr/>
          <p:nvPr/>
        </p:nvGrpSpPr>
        <p:grpSpPr>
          <a:xfrm>
            <a:off x="3173908" y="1419344"/>
            <a:ext cx="6352995" cy="6274559"/>
            <a:chOff x="0" y="0"/>
            <a:chExt cx="6352994" cy="6274557"/>
          </a:xfrm>
        </p:grpSpPr>
        <p:pic>
          <p:nvPicPr>
            <p:cNvPr id="288" name="Picture 1" descr="Picture 1"/>
            <p:cNvPicPr>
              <a:picLocks noChangeAspect="1"/>
            </p:cNvPicPr>
            <p:nvPr/>
          </p:nvPicPr>
          <p:blipFill>
            <a:blip r:embed="rId2">
              <a:alphaModFix amt="15000"/>
            </a:blip>
            <a:stretch>
              <a:fillRect/>
            </a:stretch>
          </p:blipFill>
          <p:spPr>
            <a:xfrm>
              <a:off x="0" y="0"/>
              <a:ext cx="6352995" cy="6274557"/>
            </a:xfrm>
            <a:prstGeom prst="rect">
              <a:avLst/>
            </a:prstGeom>
            <a:ln w="12700" cap="flat">
              <a:noFill/>
              <a:miter lim="400000"/>
            </a:ln>
            <a:effectLst/>
          </p:spPr>
        </p:pic>
        <p:pic>
          <p:nvPicPr>
            <p:cNvPr id="289" name="Picture 2" descr="Picture 2"/>
            <p:cNvPicPr>
              <a:picLocks noChangeAspect="1"/>
            </p:cNvPicPr>
            <p:nvPr/>
          </p:nvPicPr>
          <p:blipFill>
            <a:blip r:embed="rId3">
              <a:alphaModFix amt="31000"/>
            </a:blip>
            <a:stretch>
              <a:fillRect/>
            </a:stretch>
          </p:blipFill>
          <p:spPr>
            <a:xfrm>
              <a:off x="5078863" y="5836406"/>
              <a:ext cx="1085852" cy="438152"/>
            </a:xfrm>
            <a:prstGeom prst="rect">
              <a:avLst/>
            </a:prstGeom>
            <a:ln w="12700" cap="flat">
              <a:noFill/>
              <a:miter lim="400000"/>
            </a:ln>
            <a:effectLst/>
          </p:spPr>
        </p:pic>
      </p:grpSp>
      <p:pic>
        <p:nvPicPr>
          <p:cNvPr id="291"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155" y="1924738"/>
            <a:ext cx="2626112" cy="3939167"/>
          </a:xfrm>
          <a:prstGeom prst="rect">
            <a:avLst/>
          </a:prstGeom>
          <a:ln w="12700">
            <a:miter lim="400000"/>
          </a:ln>
        </p:spPr>
      </p:pic>
      <p:pic>
        <p:nvPicPr>
          <p:cNvPr id="292" name="Image" descr="Ima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017965" y="3040427"/>
            <a:ext cx="5234807" cy="2064068"/>
          </a:xfrm>
          <a:prstGeom prst="rect">
            <a:avLst/>
          </a:prstGeom>
          <a:ln w="12700">
            <a:miter lim="400000"/>
          </a:ln>
        </p:spPr>
      </p:pic>
      <p:pic>
        <p:nvPicPr>
          <p:cNvPr id="293"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03339" y="6213898"/>
            <a:ext cx="5183395" cy="3455596"/>
          </a:xfrm>
          <a:prstGeom prst="rect">
            <a:avLst/>
          </a:prstGeom>
          <a:ln w="12700">
            <a:miter lim="400000"/>
          </a:ln>
        </p:spPr>
      </p:pic>
      <p:pic>
        <p:nvPicPr>
          <p:cNvPr id="294"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5506" y="6146096"/>
            <a:ext cx="5386801" cy="3591200"/>
          </a:xfrm>
          <a:prstGeom prst="rect">
            <a:avLst/>
          </a:prstGeom>
          <a:ln w="12700">
            <a:miter lim="400000"/>
          </a:ln>
        </p:spPr>
      </p:pic>
      <p:pic>
        <p:nvPicPr>
          <p:cNvPr id="295"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03479" y="2631392"/>
            <a:ext cx="3797333" cy="253214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298"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299"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300" name="TextBox 2"/>
          <p:cNvSpPr txBox="1"/>
          <p:nvPr/>
        </p:nvSpPr>
        <p:spPr>
          <a:xfrm>
            <a:off x="690105" y="711824"/>
            <a:ext cx="11624590" cy="756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5000"/>
              </a:lnSpc>
              <a:spcBef>
                <a:spcPts val="1000"/>
              </a:spcBef>
              <a:defRPr sz="2000" b="1">
                <a:latin typeface="Calibri"/>
                <a:ea typeface="Calibri"/>
                <a:cs typeface="Calibri"/>
                <a:sym typeface="Calibri"/>
              </a:defRPr>
            </a:pPr>
            <a:r>
              <a:t>Rider experiences</a:t>
            </a:r>
            <a:br>
              <a:rPr b="0"/>
            </a:br>
            <a:r>
              <a:rPr b="0"/>
              <a:t>Thank you to all the coaches for their enthusiasm and knowledge every Saturday.</a:t>
            </a:r>
          </a:p>
        </p:txBody>
      </p:sp>
      <p:sp>
        <p:nvSpPr>
          <p:cNvPr id="301" name="Title"/>
          <p:cNvSpPr txBox="1">
            <a:spLocks noGrp="1"/>
          </p:cNvSpPr>
          <p:nvPr>
            <p:ph type="title"/>
          </p:nvPr>
        </p:nvSpPr>
        <p:spPr>
          <a:xfrm>
            <a:off x="6132360" y="-320564"/>
            <a:ext cx="5084090" cy="2067987"/>
          </a:xfrm>
          <a:prstGeom prst="rect">
            <a:avLst/>
          </a:prstGeom>
        </p:spPr>
        <p:txBody>
          <a:bodyPr lIns="45718" tIns="45718" rIns="45718" bIns="45718"/>
          <a:lstStyle>
            <a:lvl1pPr algn="l" defTabSz="914400">
              <a:lnSpc>
                <a:spcPct val="90000"/>
              </a:lnSpc>
              <a:defRPr sz="2000" b="1" u="sng">
                <a:latin typeface="Calibri"/>
                <a:ea typeface="Calibri"/>
                <a:cs typeface="Calibri"/>
                <a:sym typeface="Calibri"/>
              </a:defRPr>
            </a:lvl1pPr>
          </a:lstStyle>
          <a:p>
            <a:br/>
            <a:endParaRPr/>
          </a:p>
        </p:txBody>
      </p:sp>
      <p:grpSp>
        <p:nvGrpSpPr>
          <p:cNvPr id="304" name="Group 8"/>
          <p:cNvGrpSpPr/>
          <p:nvPr/>
        </p:nvGrpSpPr>
        <p:grpSpPr>
          <a:xfrm>
            <a:off x="3173908" y="1419344"/>
            <a:ext cx="6352995" cy="6274559"/>
            <a:chOff x="0" y="0"/>
            <a:chExt cx="6352994" cy="6274557"/>
          </a:xfrm>
        </p:grpSpPr>
        <p:pic>
          <p:nvPicPr>
            <p:cNvPr id="302" name="Picture 1" descr="Picture 1"/>
            <p:cNvPicPr>
              <a:picLocks noChangeAspect="1"/>
            </p:cNvPicPr>
            <p:nvPr/>
          </p:nvPicPr>
          <p:blipFill>
            <a:blip r:embed="rId2">
              <a:alphaModFix amt="15000"/>
            </a:blip>
            <a:stretch>
              <a:fillRect/>
            </a:stretch>
          </p:blipFill>
          <p:spPr>
            <a:xfrm>
              <a:off x="0" y="0"/>
              <a:ext cx="6352995" cy="6274557"/>
            </a:xfrm>
            <a:prstGeom prst="rect">
              <a:avLst/>
            </a:prstGeom>
            <a:ln w="12700" cap="flat">
              <a:noFill/>
              <a:miter lim="400000"/>
            </a:ln>
            <a:effectLst/>
          </p:spPr>
        </p:pic>
        <p:pic>
          <p:nvPicPr>
            <p:cNvPr id="303" name="Picture 2" descr="Picture 2"/>
            <p:cNvPicPr>
              <a:picLocks noChangeAspect="1"/>
            </p:cNvPicPr>
            <p:nvPr/>
          </p:nvPicPr>
          <p:blipFill>
            <a:blip r:embed="rId3">
              <a:alphaModFix amt="31000"/>
            </a:blip>
            <a:stretch>
              <a:fillRect/>
            </a:stretch>
          </p:blipFill>
          <p:spPr>
            <a:xfrm>
              <a:off x="5078863" y="5836406"/>
              <a:ext cx="1085852" cy="438152"/>
            </a:xfrm>
            <a:prstGeom prst="rect">
              <a:avLst/>
            </a:prstGeom>
            <a:ln w="12700" cap="flat">
              <a:noFill/>
              <a:miter lim="400000"/>
            </a:ln>
            <a:effectLst/>
          </p:spPr>
        </p:pic>
      </p:grpSp>
      <p:pic>
        <p:nvPicPr>
          <p:cNvPr id="305"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7931" y="1739520"/>
            <a:ext cx="6274559" cy="6274560"/>
          </a:xfrm>
          <a:prstGeom prst="rect">
            <a:avLst/>
          </a:prstGeom>
          <a:ln w="12700">
            <a:miter lim="400000"/>
          </a:ln>
        </p:spPr>
      </p:pic>
      <p:sp>
        <p:nvSpPr>
          <p:cNvPr id="306" name="TextBox 2"/>
          <p:cNvSpPr txBox="1"/>
          <p:nvPr/>
        </p:nvSpPr>
        <p:spPr>
          <a:xfrm>
            <a:off x="3028160" y="8518652"/>
            <a:ext cx="9265485" cy="1107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5000"/>
              </a:lnSpc>
              <a:spcBef>
                <a:spcPts val="1000"/>
              </a:spcBef>
              <a:defRPr sz="2000" b="1">
                <a:latin typeface="Calibri"/>
                <a:ea typeface="Calibri"/>
                <a:cs typeface="Calibri"/>
                <a:sym typeface="Calibri"/>
              </a:defRPr>
            </a:pPr>
            <a:r>
              <a:t>Coaches experiences</a:t>
            </a:r>
            <a:br>
              <a:rPr b="0"/>
            </a:br>
            <a:r>
              <a:rPr b="0"/>
              <a:t>Thank you Harry and Jacob for your commitment, smiles and effort, like so many a credit to the club - good luck and “see you up the road”………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309"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310"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311" name="TextBox 2"/>
          <p:cNvSpPr txBox="1"/>
          <p:nvPr/>
        </p:nvSpPr>
        <p:spPr>
          <a:xfrm>
            <a:off x="326183" y="436168"/>
            <a:ext cx="11624589" cy="289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5000"/>
              </a:lnSpc>
              <a:spcBef>
                <a:spcPts val="1000"/>
              </a:spcBef>
              <a:defRPr sz="2000" b="1">
                <a:latin typeface="Calibri"/>
                <a:ea typeface="Calibri"/>
                <a:cs typeface="Calibri"/>
                <a:sym typeface="Calibri"/>
              </a:defRPr>
            </a:pPr>
            <a:r>
              <a:t>Rider experiences</a:t>
            </a:r>
          </a:p>
          <a:p>
            <a:pPr>
              <a:lnSpc>
                <a:spcPct val="115000"/>
              </a:lnSpc>
              <a:spcBef>
                <a:spcPts val="1000"/>
              </a:spcBef>
              <a:defRPr sz="2000" b="1">
                <a:latin typeface="Calibri"/>
                <a:ea typeface="Calibri"/>
                <a:cs typeface="Calibri"/>
                <a:sym typeface="Calibri"/>
              </a:defRPr>
            </a:pPr>
            <a:r>
              <a:t>Tessa and Elen Dixon</a:t>
            </a:r>
          </a:p>
          <a:p>
            <a:pPr>
              <a:lnSpc>
                <a:spcPct val="115000"/>
              </a:lnSpc>
              <a:spcBef>
                <a:spcPts val="1000"/>
              </a:spcBef>
              <a:defRPr sz="2000">
                <a:latin typeface="Calibri"/>
                <a:ea typeface="Calibri"/>
                <a:cs typeface="Calibri"/>
                <a:sym typeface="Calibri"/>
              </a:defRPr>
            </a:pPr>
            <a:r>
              <a:t>Tessa - I started cycling at Sulis Scorpions age 9 after a friend recommended it to me on return from a cycling holiday in France.</a:t>
            </a:r>
          </a:p>
          <a:p>
            <a:pPr>
              <a:lnSpc>
                <a:spcPct val="115000"/>
              </a:lnSpc>
              <a:spcBef>
                <a:spcPts val="1000"/>
              </a:spcBef>
              <a:defRPr sz="2000">
                <a:latin typeface="Calibri"/>
                <a:ea typeface="Calibri"/>
                <a:cs typeface="Calibri"/>
                <a:sym typeface="Calibri"/>
              </a:defRPr>
            </a:pPr>
            <a:r>
              <a:t>I have loved the competition and the skills it has taught me and has become a big part of my weekly routine. After 4 and a half years I have started cycling at Avid and still enjoy coming to Scorpions to see friends and learn new skills.</a:t>
            </a:r>
          </a:p>
        </p:txBody>
      </p:sp>
      <p:sp>
        <p:nvSpPr>
          <p:cNvPr id="312" name="Title"/>
          <p:cNvSpPr txBox="1">
            <a:spLocks noGrp="1"/>
          </p:cNvSpPr>
          <p:nvPr>
            <p:ph type="title"/>
          </p:nvPr>
        </p:nvSpPr>
        <p:spPr>
          <a:xfrm>
            <a:off x="6132360" y="-194507"/>
            <a:ext cx="5084090" cy="2067986"/>
          </a:xfrm>
          <a:prstGeom prst="rect">
            <a:avLst/>
          </a:prstGeom>
        </p:spPr>
        <p:txBody>
          <a:bodyPr lIns="45718" tIns="45718" rIns="45718" bIns="45718"/>
          <a:lstStyle>
            <a:lvl1pPr algn="l" defTabSz="914400">
              <a:lnSpc>
                <a:spcPct val="90000"/>
              </a:lnSpc>
              <a:defRPr sz="2000" b="1" u="sng">
                <a:latin typeface="Calibri"/>
                <a:ea typeface="Calibri"/>
                <a:cs typeface="Calibri"/>
                <a:sym typeface="Calibri"/>
              </a:defRPr>
            </a:lvl1pPr>
          </a:lstStyle>
          <a:p>
            <a:br/>
            <a:endParaRPr/>
          </a:p>
        </p:txBody>
      </p:sp>
      <p:grpSp>
        <p:nvGrpSpPr>
          <p:cNvPr id="315" name="Group 8"/>
          <p:cNvGrpSpPr/>
          <p:nvPr/>
        </p:nvGrpSpPr>
        <p:grpSpPr>
          <a:xfrm>
            <a:off x="3173909" y="1528322"/>
            <a:ext cx="6352995" cy="6274560"/>
            <a:chOff x="0" y="0"/>
            <a:chExt cx="6352994" cy="6274557"/>
          </a:xfrm>
        </p:grpSpPr>
        <p:pic>
          <p:nvPicPr>
            <p:cNvPr id="313" name="Picture 1" descr="Picture 1"/>
            <p:cNvPicPr>
              <a:picLocks noChangeAspect="1"/>
            </p:cNvPicPr>
            <p:nvPr/>
          </p:nvPicPr>
          <p:blipFill>
            <a:blip r:embed="rId2">
              <a:alphaModFix amt="15000"/>
            </a:blip>
            <a:stretch>
              <a:fillRect/>
            </a:stretch>
          </p:blipFill>
          <p:spPr>
            <a:xfrm>
              <a:off x="0" y="0"/>
              <a:ext cx="6352995" cy="6274557"/>
            </a:xfrm>
            <a:prstGeom prst="rect">
              <a:avLst/>
            </a:prstGeom>
            <a:ln w="12700" cap="flat">
              <a:noFill/>
              <a:miter lim="400000"/>
            </a:ln>
            <a:effectLst/>
          </p:spPr>
        </p:pic>
        <p:pic>
          <p:nvPicPr>
            <p:cNvPr id="314" name="Picture 2" descr="Picture 2"/>
            <p:cNvPicPr>
              <a:picLocks noChangeAspect="1"/>
            </p:cNvPicPr>
            <p:nvPr/>
          </p:nvPicPr>
          <p:blipFill>
            <a:blip r:embed="rId3">
              <a:alphaModFix amt="31000"/>
            </a:blip>
            <a:stretch>
              <a:fillRect/>
            </a:stretch>
          </p:blipFill>
          <p:spPr>
            <a:xfrm>
              <a:off x="5078863" y="5836406"/>
              <a:ext cx="1085852" cy="438152"/>
            </a:xfrm>
            <a:prstGeom prst="rect">
              <a:avLst/>
            </a:prstGeom>
            <a:ln w="12700" cap="flat">
              <a:noFill/>
              <a:miter lim="400000"/>
            </a:ln>
            <a:effectLst/>
          </p:spPr>
        </p:pic>
      </p:grpSp>
      <p:pic>
        <p:nvPicPr>
          <p:cNvPr id="316"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897" y="6273231"/>
            <a:ext cx="5103953" cy="3262576"/>
          </a:xfrm>
          <a:prstGeom prst="rect">
            <a:avLst/>
          </a:prstGeom>
          <a:ln w="12700">
            <a:miter lim="400000"/>
          </a:ln>
        </p:spPr>
      </p:pic>
      <p:pic>
        <p:nvPicPr>
          <p:cNvPr id="317"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1916" y="3225844"/>
            <a:ext cx="3998856" cy="2999142"/>
          </a:xfrm>
          <a:prstGeom prst="rect">
            <a:avLst/>
          </a:prstGeom>
          <a:ln w="12700">
            <a:miter lim="400000"/>
          </a:ln>
        </p:spPr>
      </p:pic>
      <p:pic>
        <p:nvPicPr>
          <p:cNvPr id="318"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522" y="3306189"/>
            <a:ext cx="2772535" cy="2772535"/>
          </a:xfrm>
          <a:prstGeom prst="rect">
            <a:avLst/>
          </a:prstGeom>
          <a:ln w="12700">
            <a:miter lim="400000"/>
          </a:ln>
        </p:spPr>
      </p:pic>
      <p:pic>
        <p:nvPicPr>
          <p:cNvPr id="319"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0209" y="6979096"/>
            <a:ext cx="4916598" cy="368744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Rectangle 10"/>
          <p:cNvSpPr/>
          <p:nvPr/>
        </p:nvSpPr>
        <p:spPr>
          <a:xfrm>
            <a:off x="0" y="0"/>
            <a:ext cx="13004800" cy="9753600"/>
          </a:xfrm>
          <a:prstGeom prst="rect">
            <a:avLst/>
          </a:prstGeom>
          <a:solidFill>
            <a:srgbClr val="FFFFFF"/>
          </a:solidFill>
          <a:ln w="12700">
            <a:miter lim="400000"/>
          </a:ln>
        </p:spPr>
        <p:txBody>
          <a:bodyPr lIns="50800" tIns="50800" rIns="50800" bIns="50800" anchor="ctr"/>
          <a:lstStyle/>
          <a:p>
            <a:pPr defTabSz="914400">
              <a:defRPr sz="1800">
                <a:solidFill>
                  <a:srgbClr val="FFFFFF"/>
                </a:solidFill>
                <a:latin typeface="Helvetica Neue Medium"/>
                <a:ea typeface="Helvetica Neue Medium"/>
                <a:cs typeface="Helvetica Neue Medium"/>
                <a:sym typeface="Helvetica Neue Medium"/>
              </a:defRPr>
            </a:pPr>
            <a:endParaRPr/>
          </a:p>
        </p:txBody>
      </p:sp>
      <p:sp>
        <p:nvSpPr>
          <p:cNvPr id="322" name="Arc 12"/>
          <p:cNvSpPr/>
          <p:nvPr/>
        </p:nvSpPr>
        <p:spPr>
          <a:xfrm rot="3967198" flipH="1">
            <a:off x="9791340" y="1108142"/>
            <a:ext cx="2949035" cy="1593976"/>
          </a:xfrm>
          <a:custGeom>
            <a:avLst/>
            <a:gdLst/>
            <a:ahLst/>
            <a:cxnLst>
              <a:cxn ang="0">
                <a:pos x="wd2" y="hd2"/>
              </a:cxn>
              <a:cxn ang="5400000">
                <a:pos x="wd2" y="hd2"/>
              </a:cxn>
              <a:cxn ang="10800000">
                <a:pos x="wd2" y="hd2"/>
              </a:cxn>
              <a:cxn ang="16200000">
                <a:pos x="wd2" y="hd2"/>
              </a:cxn>
            </a:cxnLst>
            <a:rect l="0" t="0" r="r" b="b"/>
            <a:pathLst>
              <a:path w="21600" h="19020" extrusionOk="0">
                <a:moveTo>
                  <a:pt x="0" y="1494"/>
                </a:moveTo>
                <a:cubicBezTo>
                  <a:pt x="7922" y="-2580"/>
                  <a:pt x="17047" y="1964"/>
                  <a:pt x="20381" y="11643"/>
                </a:cubicBezTo>
                <a:cubicBezTo>
                  <a:pt x="21186" y="13978"/>
                  <a:pt x="21600" y="16486"/>
                  <a:pt x="21600" y="19020"/>
                </a:cubicBezTo>
              </a:path>
            </a:pathLst>
          </a:custGeom>
          <a:ln w="127000" cap="rnd">
            <a:solidFill>
              <a:schemeClr val="accent4"/>
            </a:solidFill>
            <a:prstDash val="dash"/>
            <a:miter/>
          </a:ln>
        </p:spPr>
        <p:txBody>
          <a:bodyPr lIns="50800" tIns="50800" rIns="50800" bIns="50800" anchor="ctr"/>
          <a:lstStyle/>
          <a:p>
            <a:pPr defTabSz="914400">
              <a:defRPr sz="1800">
                <a:latin typeface="Calibri"/>
                <a:ea typeface="Calibri"/>
                <a:cs typeface="Calibri"/>
                <a:sym typeface="Calibri"/>
              </a:defRPr>
            </a:pPr>
            <a:endParaRPr/>
          </a:p>
        </p:txBody>
      </p:sp>
      <p:sp>
        <p:nvSpPr>
          <p:cNvPr id="323" name="Freeform: Shape 14"/>
          <p:cNvSpPr/>
          <p:nvPr/>
        </p:nvSpPr>
        <p:spPr>
          <a:xfrm flipH="1">
            <a:off x="-1" y="7802880"/>
            <a:ext cx="2851056" cy="1950723"/>
          </a:xfrm>
          <a:custGeom>
            <a:avLst/>
            <a:gdLst/>
            <a:ahLst/>
            <a:cxnLst>
              <a:cxn ang="0">
                <a:pos x="wd2" y="hd2"/>
              </a:cxn>
              <a:cxn ang="5400000">
                <a:pos x="wd2" y="hd2"/>
              </a:cxn>
              <a:cxn ang="10800000">
                <a:pos x="wd2" y="hd2"/>
              </a:cxn>
              <a:cxn ang="16200000">
                <a:pos x="wd2" y="hd2"/>
              </a:cxn>
            </a:cxnLst>
            <a:rect l="0" t="0" r="r" b="b"/>
            <a:pathLst>
              <a:path w="21600" h="21600" extrusionOk="0">
                <a:moveTo>
                  <a:pt x="13914" y="0"/>
                </a:moveTo>
                <a:cubicBezTo>
                  <a:pt x="16380" y="0"/>
                  <a:pt x="18699" y="1217"/>
                  <a:pt x="20724" y="3360"/>
                </a:cubicBezTo>
                <a:lnTo>
                  <a:pt x="21600" y="4398"/>
                </a:lnTo>
                <a:lnTo>
                  <a:pt x="21600" y="21600"/>
                </a:lnTo>
                <a:lnTo>
                  <a:pt x="0" y="21600"/>
                </a:lnTo>
                <a:lnTo>
                  <a:pt x="269" y="19562"/>
                </a:lnTo>
                <a:cubicBezTo>
                  <a:pt x="2078" y="8229"/>
                  <a:pt x="7503" y="0"/>
                  <a:pt x="13914" y="0"/>
                </a:cubicBezTo>
                <a:close/>
              </a:path>
            </a:pathLst>
          </a:custGeom>
          <a:solidFill>
            <a:schemeClr val="accent4"/>
          </a:solidFill>
          <a:ln w="12700">
            <a:miter lim="400000"/>
          </a:ln>
        </p:spPr>
        <p:txBody>
          <a:bodyPr lIns="50800" tIns="50800" rIns="50800" bIns="50800" anchor="ctr"/>
          <a:lstStyle/>
          <a:p>
            <a:pPr>
              <a:defRPr>
                <a:solidFill>
                  <a:srgbClr val="FFFFFF"/>
                </a:solidFill>
                <a:latin typeface="Helvetica Neue Medium"/>
                <a:ea typeface="Helvetica Neue Medium"/>
                <a:cs typeface="Helvetica Neue Medium"/>
                <a:sym typeface="Helvetica Neue Medium"/>
              </a:defRPr>
            </a:pPr>
            <a:endParaRPr/>
          </a:p>
        </p:txBody>
      </p:sp>
      <p:sp>
        <p:nvSpPr>
          <p:cNvPr id="324" name="TextBox 2"/>
          <p:cNvSpPr txBox="1"/>
          <p:nvPr/>
        </p:nvSpPr>
        <p:spPr>
          <a:xfrm>
            <a:off x="494258" y="629698"/>
            <a:ext cx="12016284" cy="266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5000"/>
              </a:lnSpc>
              <a:spcBef>
                <a:spcPts val="1000"/>
              </a:spcBef>
              <a:defRPr sz="2000" b="1">
                <a:latin typeface="Calibri"/>
                <a:ea typeface="Calibri"/>
                <a:cs typeface="Calibri"/>
                <a:sym typeface="Calibri"/>
              </a:defRPr>
            </a:pPr>
            <a:r>
              <a:t>Rider experiences</a:t>
            </a:r>
          </a:p>
          <a:p>
            <a:pPr>
              <a:lnSpc>
                <a:spcPct val="115000"/>
              </a:lnSpc>
              <a:spcBef>
                <a:spcPts val="1000"/>
              </a:spcBef>
              <a:defRPr sz="2000" b="1">
                <a:latin typeface="Calibri"/>
                <a:ea typeface="Calibri"/>
                <a:cs typeface="Calibri"/>
                <a:sym typeface="Calibri"/>
              </a:defRPr>
            </a:pPr>
            <a:r>
              <a:t>Tessa and Elen Dixon </a:t>
            </a:r>
          </a:p>
          <a:p>
            <a:pPr>
              <a:lnSpc>
                <a:spcPct val="115000"/>
              </a:lnSpc>
              <a:spcBef>
                <a:spcPts val="1000"/>
              </a:spcBef>
              <a:defRPr sz="2000">
                <a:latin typeface="Calibri"/>
                <a:ea typeface="Calibri"/>
                <a:cs typeface="Calibri"/>
                <a:sym typeface="Calibri"/>
              </a:defRPr>
            </a:pPr>
            <a:r>
              <a:t>Elen - I started cycling at Sulis Scorpions age 8 because of my sister. I love the friends, fitness and the fun we have at odd down every week. </a:t>
            </a:r>
          </a:p>
          <a:p>
            <a:pPr>
              <a:lnSpc>
                <a:spcPct val="115000"/>
              </a:lnSpc>
              <a:spcBef>
                <a:spcPts val="1000"/>
              </a:spcBef>
              <a:defRPr sz="2000">
                <a:latin typeface="Calibri"/>
                <a:ea typeface="Calibri"/>
                <a:cs typeface="Calibri"/>
                <a:sym typeface="Calibri"/>
              </a:defRPr>
            </a:pPr>
            <a:r>
              <a:t>I enjoy the race days and look forward to a hot chocolate when I have finished. </a:t>
            </a:r>
          </a:p>
          <a:p>
            <a:pPr>
              <a:lnSpc>
                <a:spcPct val="115000"/>
              </a:lnSpc>
              <a:spcBef>
                <a:spcPts val="1000"/>
              </a:spcBef>
              <a:defRPr sz="2000">
                <a:latin typeface="Calibri"/>
                <a:ea typeface="Calibri"/>
                <a:cs typeface="Calibri"/>
                <a:sym typeface="Calibri"/>
              </a:defRPr>
            </a:pPr>
            <a:r>
              <a:t>The fitness and discipline that I have gained from Scorpions has allowed me to achieve goals in other sports as well.</a:t>
            </a:r>
          </a:p>
        </p:txBody>
      </p:sp>
      <p:sp>
        <p:nvSpPr>
          <p:cNvPr id="325" name="Title"/>
          <p:cNvSpPr txBox="1">
            <a:spLocks noGrp="1"/>
          </p:cNvSpPr>
          <p:nvPr>
            <p:ph type="title"/>
          </p:nvPr>
        </p:nvSpPr>
        <p:spPr>
          <a:xfrm>
            <a:off x="6132360" y="-194507"/>
            <a:ext cx="5084090" cy="2067986"/>
          </a:xfrm>
          <a:prstGeom prst="rect">
            <a:avLst/>
          </a:prstGeom>
        </p:spPr>
        <p:txBody>
          <a:bodyPr lIns="45718" tIns="45718" rIns="45718" bIns="45718"/>
          <a:lstStyle>
            <a:lvl1pPr algn="l" defTabSz="914400">
              <a:lnSpc>
                <a:spcPct val="90000"/>
              </a:lnSpc>
              <a:defRPr sz="2000" b="1" u="sng">
                <a:latin typeface="Calibri"/>
                <a:ea typeface="Calibri"/>
                <a:cs typeface="Calibri"/>
                <a:sym typeface="Calibri"/>
              </a:defRPr>
            </a:lvl1pPr>
          </a:lstStyle>
          <a:p>
            <a:br/>
            <a:endParaRPr/>
          </a:p>
        </p:txBody>
      </p:sp>
      <p:grpSp>
        <p:nvGrpSpPr>
          <p:cNvPr id="328" name="Group 8"/>
          <p:cNvGrpSpPr/>
          <p:nvPr/>
        </p:nvGrpSpPr>
        <p:grpSpPr>
          <a:xfrm>
            <a:off x="3173909" y="1528322"/>
            <a:ext cx="6352995" cy="6274560"/>
            <a:chOff x="0" y="0"/>
            <a:chExt cx="6352994" cy="6274557"/>
          </a:xfrm>
        </p:grpSpPr>
        <p:pic>
          <p:nvPicPr>
            <p:cNvPr id="326" name="Picture 1" descr="Picture 1"/>
            <p:cNvPicPr>
              <a:picLocks noChangeAspect="1"/>
            </p:cNvPicPr>
            <p:nvPr/>
          </p:nvPicPr>
          <p:blipFill>
            <a:blip r:embed="rId2">
              <a:alphaModFix amt="15000"/>
            </a:blip>
            <a:stretch>
              <a:fillRect/>
            </a:stretch>
          </p:blipFill>
          <p:spPr>
            <a:xfrm>
              <a:off x="0" y="0"/>
              <a:ext cx="6352995" cy="6274557"/>
            </a:xfrm>
            <a:prstGeom prst="rect">
              <a:avLst/>
            </a:prstGeom>
            <a:ln w="12700" cap="flat">
              <a:noFill/>
              <a:miter lim="400000"/>
            </a:ln>
            <a:effectLst/>
          </p:spPr>
        </p:pic>
        <p:pic>
          <p:nvPicPr>
            <p:cNvPr id="327" name="Picture 2" descr="Picture 2"/>
            <p:cNvPicPr>
              <a:picLocks noChangeAspect="1"/>
            </p:cNvPicPr>
            <p:nvPr/>
          </p:nvPicPr>
          <p:blipFill>
            <a:blip r:embed="rId3">
              <a:alphaModFix amt="31000"/>
            </a:blip>
            <a:stretch>
              <a:fillRect/>
            </a:stretch>
          </p:blipFill>
          <p:spPr>
            <a:xfrm>
              <a:off x="5078863" y="5836406"/>
              <a:ext cx="1085852" cy="438152"/>
            </a:xfrm>
            <a:prstGeom prst="rect">
              <a:avLst/>
            </a:prstGeom>
            <a:ln w="12700" cap="flat">
              <a:noFill/>
              <a:miter lim="400000"/>
            </a:ln>
            <a:effectLst/>
          </p:spPr>
        </p:pic>
      </p:grpSp>
      <p:pic>
        <p:nvPicPr>
          <p:cNvPr id="329"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203" y="3594689"/>
            <a:ext cx="3910201" cy="3910201"/>
          </a:xfrm>
          <a:prstGeom prst="rect">
            <a:avLst/>
          </a:prstGeom>
          <a:ln w="12700">
            <a:miter lim="400000"/>
          </a:ln>
        </p:spPr>
      </p:pic>
      <p:pic>
        <p:nvPicPr>
          <p:cNvPr id="330"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4326" y="3594689"/>
            <a:ext cx="4392161" cy="4392161"/>
          </a:xfrm>
          <a:prstGeom prst="rect">
            <a:avLst/>
          </a:prstGeom>
          <a:ln w="12700">
            <a:miter lim="400000"/>
          </a:ln>
        </p:spPr>
      </p:pic>
      <p:pic>
        <p:nvPicPr>
          <p:cNvPr id="331"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47409" y="3594689"/>
            <a:ext cx="4079376" cy="5439168"/>
          </a:xfrm>
          <a:prstGeom prst="rect">
            <a:avLst/>
          </a:prstGeom>
          <a:ln w="12700">
            <a:miter lim="400000"/>
          </a:ln>
        </p:spPr>
      </p:pic>
      <p:sp>
        <p:nvSpPr>
          <p:cNvPr id="332" name="TextBox 2"/>
          <p:cNvSpPr txBox="1"/>
          <p:nvPr/>
        </p:nvSpPr>
        <p:spPr>
          <a:xfrm>
            <a:off x="3028160" y="8343392"/>
            <a:ext cx="4571704" cy="1457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15000"/>
              </a:lnSpc>
              <a:spcBef>
                <a:spcPts val="1000"/>
              </a:spcBef>
              <a:defRPr sz="2000" b="1">
                <a:latin typeface="Calibri"/>
                <a:ea typeface="Calibri"/>
                <a:cs typeface="Calibri"/>
                <a:sym typeface="Calibri"/>
              </a:defRPr>
            </a:pPr>
            <a:r>
              <a:t>Coaches experiences</a:t>
            </a:r>
            <a:br>
              <a:rPr b="0"/>
            </a:br>
            <a:r>
              <a:rPr b="0"/>
              <a:t>Thank you Tessa and Even, great work and keep it going, true “girl power”………lots more to come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8"/>
          <p:cNvSpPr/>
          <p:nvPr/>
        </p:nvSpPr>
        <p:spPr>
          <a:xfrm>
            <a:off x="-1" y="0"/>
            <a:ext cx="13004476" cy="9753600"/>
          </a:xfrm>
          <a:prstGeom prst="rect">
            <a:avLst/>
          </a:prstGeom>
          <a:solidFill>
            <a:srgbClr val="FFFFFF"/>
          </a:solidFill>
          <a:ln w="12700">
            <a:miter lim="400000"/>
          </a:ln>
        </p:spPr>
        <p:txBody>
          <a:bodyPr lIns="50800" tIns="50800" rIns="50800" bIns="50800" anchor="ctr"/>
          <a:lstStyle/>
          <a:p>
            <a:pPr>
              <a:defRPr>
                <a:solidFill>
                  <a:srgbClr val="FFFFFF"/>
                </a:solidFill>
              </a:defRPr>
            </a:pPr>
            <a:endParaRPr/>
          </a:p>
        </p:txBody>
      </p:sp>
      <p:pic>
        <p:nvPicPr>
          <p:cNvPr id="113" name="Picture 3" descr="Picture 3"/>
          <p:cNvPicPr>
            <a:picLocks noChangeAspect="1"/>
          </p:cNvPicPr>
          <p:nvPr/>
        </p:nvPicPr>
        <p:blipFill>
          <a:blip r:embed="rId2"/>
          <a:stretch>
            <a:fillRect/>
          </a:stretch>
        </p:blipFill>
        <p:spPr>
          <a:xfrm rot="5400000">
            <a:off x="4756320" y="1466584"/>
            <a:ext cx="9753601" cy="6820431"/>
          </a:xfrm>
          <a:prstGeom prst="rect">
            <a:avLst/>
          </a:prstGeom>
          <a:ln w="12700">
            <a:miter lim="400000"/>
          </a:ln>
        </p:spPr>
      </p:pic>
      <p:grpSp>
        <p:nvGrpSpPr>
          <p:cNvPr id="119" name="Group 10"/>
          <p:cNvGrpSpPr/>
          <p:nvPr/>
        </p:nvGrpSpPr>
        <p:grpSpPr>
          <a:xfrm>
            <a:off x="5951533" y="-1"/>
            <a:ext cx="7091806" cy="9753604"/>
            <a:chOff x="0" y="0"/>
            <a:chExt cx="7091804" cy="9753602"/>
          </a:xfrm>
        </p:grpSpPr>
        <p:sp>
          <p:nvSpPr>
            <p:cNvPr id="114" name="Freeform: Shape 11"/>
            <p:cNvSpPr/>
            <p:nvPr/>
          </p:nvSpPr>
          <p:spPr>
            <a:xfrm>
              <a:off x="173749" y="-1"/>
              <a:ext cx="6918055" cy="9753604"/>
            </a:xfrm>
            <a:custGeom>
              <a:avLst/>
              <a:gdLst/>
              <a:ahLst/>
              <a:cxnLst>
                <a:cxn ang="0">
                  <a:pos x="wd2" y="hd2"/>
                </a:cxn>
                <a:cxn ang="5400000">
                  <a:pos x="wd2" y="hd2"/>
                </a:cxn>
                <a:cxn ang="10800000">
                  <a:pos x="wd2" y="hd2"/>
                </a:cxn>
                <a:cxn ang="16200000">
                  <a:pos x="wd2" y="hd2"/>
                </a:cxn>
              </a:cxnLst>
              <a:rect l="0" t="0" r="r" b="b"/>
              <a:pathLst>
                <a:path w="21600" h="21600" extrusionOk="0">
                  <a:moveTo>
                    <a:pt x="5957" y="0"/>
                  </a:moveTo>
                  <a:lnTo>
                    <a:pt x="8427" y="0"/>
                  </a:lnTo>
                  <a:lnTo>
                    <a:pt x="8143" y="131"/>
                  </a:lnTo>
                  <a:cubicBezTo>
                    <a:pt x="7052" y="681"/>
                    <a:pt x="6028" y="1343"/>
                    <a:pt x="5101" y="2102"/>
                  </a:cubicBezTo>
                  <a:cubicBezTo>
                    <a:pt x="4485" y="2610"/>
                    <a:pt x="3915" y="3165"/>
                    <a:pt x="3403" y="3760"/>
                  </a:cubicBezTo>
                  <a:cubicBezTo>
                    <a:pt x="2891" y="4354"/>
                    <a:pt x="2439" y="4992"/>
                    <a:pt x="2061" y="5664"/>
                  </a:cubicBezTo>
                  <a:cubicBezTo>
                    <a:pt x="1683" y="6335"/>
                    <a:pt x="1368" y="7038"/>
                    <a:pt x="1150" y="7768"/>
                  </a:cubicBezTo>
                  <a:cubicBezTo>
                    <a:pt x="932" y="8496"/>
                    <a:pt x="818" y="9254"/>
                    <a:pt x="819" y="10011"/>
                  </a:cubicBezTo>
                  <a:cubicBezTo>
                    <a:pt x="823" y="10383"/>
                    <a:pt x="864" y="10753"/>
                    <a:pt x="959" y="11110"/>
                  </a:cubicBezTo>
                  <a:cubicBezTo>
                    <a:pt x="1052" y="11467"/>
                    <a:pt x="1197" y="11808"/>
                    <a:pt x="1371" y="12137"/>
                  </a:cubicBezTo>
                  <a:cubicBezTo>
                    <a:pt x="1459" y="12301"/>
                    <a:pt x="1557" y="12462"/>
                    <a:pt x="1660" y="12621"/>
                  </a:cubicBezTo>
                  <a:cubicBezTo>
                    <a:pt x="1764" y="12779"/>
                    <a:pt x="1875" y="12935"/>
                    <a:pt x="1990" y="13089"/>
                  </a:cubicBezTo>
                  <a:cubicBezTo>
                    <a:pt x="2225" y="13396"/>
                    <a:pt x="2485" y="13695"/>
                    <a:pt x="2754" y="13994"/>
                  </a:cubicBezTo>
                  <a:cubicBezTo>
                    <a:pt x="3024" y="14294"/>
                    <a:pt x="3305" y="14594"/>
                    <a:pt x="3581" y="14906"/>
                  </a:cubicBezTo>
                  <a:cubicBezTo>
                    <a:pt x="3720" y="15061"/>
                    <a:pt x="3856" y="15220"/>
                    <a:pt x="3993" y="15382"/>
                  </a:cubicBezTo>
                  <a:lnTo>
                    <a:pt x="4190" y="15615"/>
                  </a:lnTo>
                  <a:cubicBezTo>
                    <a:pt x="4255" y="15690"/>
                    <a:pt x="4317" y="15766"/>
                    <a:pt x="4384" y="15839"/>
                  </a:cubicBezTo>
                  <a:cubicBezTo>
                    <a:pt x="4906" y="16431"/>
                    <a:pt x="5472" y="16975"/>
                    <a:pt x="6047" y="17492"/>
                  </a:cubicBezTo>
                  <a:cubicBezTo>
                    <a:pt x="6336" y="17749"/>
                    <a:pt x="6630" y="17997"/>
                    <a:pt x="6931" y="18235"/>
                  </a:cubicBezTo>
                  <a:cubicBezTo>
                    <a:pt x="7232" y="18473"/>
                    <a:pt x="7539" y="18704"/>
                    <a:pt x="7857" y="18921"/>
                  </a:cubicBezTo>
                  <a:cubicBezTo>
                    <a:pt x="8491" y="19355"/>
                    <a:pt x="9175" y="19743"/>
                    <a:pt x="9926" y="20005"/>
                  </a:cubicBezTo>
                  <a:cubicBezTo>
                    <a:pt x="10300" y="20136"/>
                    <a:pt x="10688" y="20236"/>
                    <a:pt x="11083" y="20311"/>
                  </a:cubicBezTo>
                  <a:cubicBezTo>
                    <a:pt x="11182" y="20329"/>
                    <a:pt x="11280" y="20350"/>
                    <a:pt x="11380" y="20365"/>
                  </a:cubicBezTo>
                  <a:lnTo>
                    <a:pt x="11679" y="20410"/>
                  </a:lnTo>
                  <a:cubicBezTo>
                    <a:pt x="11879" y="20435"/>
                    <a:pt x="12080" y="20460"/>
                    <a:pt x="12283" y="20475"/>
                  </a:cubicBezTo>
                  <a:cubicBezTo>
                    <a:pt x="12384" y="20484"/>
                    <a:pt x="12485" y="20492"/>
                    <a:pt x="12586" y="20496"/>
                  </a:cubicBezTo>
                  <a:cubicBezTo>
                    <a:pt x="12688" y="20501"/>
                    <a:pt x="12789" y="20508"/>
                    <a:pt x="12891" y="20511"/>
                  </a:cubicBezTo>
                  <a:lnTo>
                    <a:pt x="13197" y="20517"/>
                  </a:lnTo>
                  <a:cubicBezTo>
                    <a:pt x="13298" y="20520"/>
                    <a:pt x="13401" y="20516"/>
                    <a:pt x="13503" y="20516"/>
                  </a:cubicBezTo>
                  <a:lnTo>
                    <a:pt x="13656" y="20515"/>
                  </a:lnTo>
                  <a:cubicBezTo>
                    <a:pt x="13706" y="20513"/>
                    <a:pt x="13755" y="20510"/>
                    <a:pt x="13804" y="20509"/>
                  </a:cubicBezTo>
                  <a:cubicBezTo>
                    <a:pt x="13853" y="20506"/>
                    <a:pt x="13902" y="20505"/>
                    <a:pt x="13951" y="20502"/>
                  </a:cubicBezTo>
                  <a:lnTo>
                    <a:pt x="14098" y="20491"/>
                  </a:lnTo>
                  <a:cubicBezTo>
                    <a:pt x="14294" y="20477"/>
                    <a:pt x="14488" y="20453"/>
                    <a:pt x="14680" y="20425"/>
                  </a:cubicBezTo>
                  <a:cubicBezTo>
                    <a:pt x="15451" y="20309"/>
                    <a:pt x="16192" y="20082"/>
                    <a:pt x="16898" y="19763"/>
                  </a:cubicBezTo>
                  <a:cubicBezTo>
                    <a:pt x="17606" y="19448"/>
                    <a:pt x="18280" y="19045"/>
                    <a:pt x="18946" y="18602"/>
                  </a:cubicBezTo>
                  <a:cubicBezTo>
                    <a:pt x="19113" y="18492"/>
                    <a:pt x="19278" y="18377"/>
                    <a:pt x="19443" y="18261"/>
                  </a:cubicBezTo>
                  <a:cubicBezTo>
                    <a:pt x="19609" y="18146"/>
                    <a:pt x="19774" y="18028"/>
                    <a:pt x="19940" y="17909"/>
                  </a:cubicBezTo>
                  <a:lnTo>
                    <a:pt x="20946" y="17177"/>
                  </a:lnTo>
                  <a:lnTo>
                    <a:pt x="21600" y="16720"/>
                  </a:lnTo>
                  <a:lnTo>
                    <a:pt x="21600" y="19154"/>
                  </a:lnTo>
                  <a:lnTo>
                    <a:pt x="21203" y="19422"/>
                  </a:lnTo>
                  <a:cubicBezTo>
                    <a:pt x="21024" y="19540"/>
                    <a:pt x="20843" y="19658"/>
                    <a:pt x="20659" y="19775"/>
                  </a:cubicBezTo>
                  <a:cubicBezTo>
                    <a:pt x="20474" y="19890"/>
                    <a:pt x="20288" y="20005"/>
                    <a:pt x="20098" y="20118"/>
                  </a:cubicBezTo>
                  <a:cubicBezTo>
                    <a:pt x="19718" y="20343"/>
                    <a:pt x="19327" y="20562"/>
                    <a:pt x="18920" y="20762"/>
                  </a:cubicBezTo>
                  <a:cubicBezTo>
                    <a:pt x="18512" y="20962"/>
                    <a:pt x="18091" y="21149"/>
                    <a:pt x="17653" y="21309"/>
                  </a:cubicBezTo>
                  <a:cubicBezTo>
                    <a:pt x="17435" y="21390"/>
                    <a:pt x="17212" y="21465"/>
                    <a:pt x="16987" y="21532"/>
                  </a:cubicBezTo>
                  <a:lnTo>
                    <a:pt x="16730" y="21600"/>
                  </a:lnTo>
                  <a:lnTo>
                    <a:pt x="10515" y="21600"/>
                  </a:lnTo>
                  <a:lnTo>
                    <a:pt x="10082" y="21498"/>
                  </a:lnTo>
                  <a:cubicBezTo>
                    <a:pt x="9859" y="21441"/>
                    <a:pt x="9637" y="21379"/>
                    <a:pt x="9417" y="21314"/>
                  </a:cubicBezTo>
                  <a:cubicBezTo>
                    <a:pt x="8535" y="21050"/>
                    <a:pt x="7664" y="20722"/>
                    <a:pt x="6858" y="20284"/>
                  </a:cubicBezTo>
                  <a:cubicBezTo>
                    <a:pt x="6051" y="19847"/>
                    <a:pt x="5330" y="19294"/>
                    <a:pt x="4701" y="18681"/>
                  </a:cubicBezTo>
                  <a:cubicBezTo>
                    <a:pt x="4385" y="18375"/>
                    <a:pt x="4097" y="18049"/>
                    <a:pt x="3827" y="17716"/>
                  </a:cubicBezTo>
                  <a:cubicBezTo>
                    <a:pt x="3558" y="17381"/>
                    <a:pt x="3302" y="17042"/>
                    <a:pt x="3063" y="16695"/>
                  </a:cubicBezTo>
                  <a:cubicBezTo>
                    <a:pt x="3002" y="16609"/>
                    <a:pt x="2944" y="16521"/>
                    <a:pt x="2885" y="16434"/>
                  </a:cubicBezTo>
                  <a:lnTo>
                    <a:pt x="2714" y="16182"/>
                  </a:lnTo>
                  <a:cubicBezTo>
                    <a:pt x="2605" y="16019"/>
                    <a:pt x="2492" y="15857"/>
                    <a:pt x="2378" y="15693"/>
                  </a:cubicBezTo>
                  <a:lnTo>
                    <a:pt x="1681" y="14693"/>
                  </a:lnTo>
                  <a:cubicBezTo>
                    <a:pt x="1447" y="14353"/>
                    <a:pt x="1217" y="14002"/>
                    <a:pt x="1001" y="13636"/>
                  </a:cubicBezTo>
                  <a:cubicBezTo>
                    <a:pt x="893" y="13454"/>
                    <a:pt x="789" y="13267"/>
                    <a:pt x="694" y="13076"/>
                  </a:cubicBezTo>
                  <a:cubicBezTo>
                    <a:pt x="600" y="12885"/>
                    <a:pt x="512" y="12689"/>
                    <a:pt x="434" y="12490"/>
                  </a:cubicBezTo>
                  <a:cubicBezTo>
                    <a:pt x="357" y="12290"/>
                    <a:pt x="290" y="12088"/>
                    <a:pt x="234" y="11882"/>
                  </a:cubicBezTo>
                  <a:cubicBezTo>
                    <a:pt x="208" y="11779"/>
                    <a:pt x="181" y="11676"/>
                    <a:pt x="160" y="11572"/>
                  </a:cubicBezTo>
                  <a:lnTo>
                    <a:pt x="127" y="11416"/>
                  </a:lnTo>
                  <a:lnTo>
                    <a:pt x="100" y="11260"/>
                  </a:lnTo>
                  <a:cubicBezTo>
                    <a:pt x="30" y="10844"/>
                    <a:pt x="0" y="10426"/>
                    <a:pt x="0" y="10011"/>
                  </a:cubicBezTo>
                  <a:cubicBezTo>
                    <a:pt x="3" y="9195"/>
                    <a:pt x="96" y="8379"/>
                    <a:pt x="279" y="7577"/>
                  </a:cubicBezTo>
                  <a:cubicBezTo>
                    <a:pt x="462" y="6776"/>
                    <a:pt x="741" y="5991"/>
                    <a:pt x="1118" y="5245"/>
                  </a:cubicBezTo>
                  <a:cubicBezTo>
                    <a:pt x="1874" y="3755"/>
                    <a:pt x="2971" y="2421"/>
                    <a:pt x="4262" y="1285"/>
                  </a:cubicBezTo>
                  <a:cubicBezTo>
                    <a:pt x="4585" y="1001"/>
                    <a:pt x="4922" y="729"/>
                    <a:pt x="5270" y="47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5" name="Freeform: Shape 12"/>
            <p:cNvSpPr/>
            <p:nvPr/>
          </p:nvSpPr>
          <p:spPr>
            <a:xfrm>
              <a:off x="181941" y="-1"/>
              <a:ext cx="6909863" cy="9753604"/>
            </a:xfrm>
            <a:custGeom>
              <a:avLst/>
              <a:gdLst/>
              <a:ahLst/>
              <a:cxnLst>
                <a:cxn ang="0">
                  <a:pos x="wd2" y="hd2"/>
                </a:cxn>
                <a:cxn ang="5400000">
                  <a:pos x="wd2" y="hd2"/>
                </a:cxn>
                <a:cxn ang="10800000">
                  <a:pos x="wd2" y="hd2"/>
                </a:cxn>
                <a:cxn ang="16200000">
                  <a:pos x="wd2" y="hd2"/>
                </a:cxn>
              </a:cxnLst>
              <a:rect l="0" t="0" r="r" b="b"/>
              <a:pathLst>
                <a:path w="21600" h="21600" extrusionOk="0">
                  <a:moveTo>
                    <a:pt x="19536" y="0"/>
                  </a:moveTo>
                  <a:lnTo>
                    <a:pt x="21600" y="0"/>
                  </a:lnTo>
                  <a:lnTo>
                    <a:pt x="21600" y="1014"/>
                  </a:lnTo>
                  <a:lnTo>
                    <a:pt x="21016" y="650"/>
                  </a:lnTo>
                  <a:cubicBezTo>
                    <a:pt x="20740" y="497"/>
                    <a:pt x="20454" y="358"/>
                    <a:pt x="20159" y="234"/>
                  </a:cubicBezTo>
                  <a:cubicBezTo>
                    <a:pt x="20002" y="168"/>
                    <a:pt x="19842" y="106"/>
                    <a:pt x="19680" y="47"/>
                  </a:cubicBezTo>
                  <a:close/>
                  <a:moveTo>
                    <a:pt x="6316" y="0"/>
                  </a:moveTo>
                  <a:lnTo>
                    <a:pt x="11959" y="0"/>
                  </a:lnTo>
                  <a:lnTo>
                    <a:pt x="11628" y="94"/>
                  </a:lnTo>
                  <a:cubicBezTo>
                    <a:pt x="11424" y="156"/>
                    <a:pt x="11219" y="223"/>
                    <a:pt x="11015" y="295"/>
                  </a:cubicBezTo>
                  <a:cubicBezTo>
                    <a:pt x="9426" y="850"/>
                    <a:pt x="7914" y="1668"/>
                    <a:pt x="6640" y="2659"/>
                  </a:cubicBezTo>
                  <a:cubicBezTo>
                    <a:pt x="5345" y="3667"/>
                    <a:pt x="4327" y="4814"/>
                    <a:pt x="3614" y="6068"/>
                  </a:cubicBezTo>
                  <a:cubicBezTo>
                    <a:pt x="2887" y="7349"/>
                    <a:pt x="2517" y="8684"/>
                    <a:pt x="2517" y="10035"/>
                  </a:cubicBezTo>
                  <a:cubicBezTo>
                    <a:pt x="2517" y="11396"/>
                    <a:pt x="3107" y="12191"/>
                    <a:pt x="4333" y="13719"/>
                  </a:cubicBezTo>
                  <a:cubicBezTo>
                    <a:pt x="4629" y="14087"/>
                    <a:pt x="4935" y="14469"/>
                    <a:pt x="5248" y="14888"/>
                  </a:cubicBezTo>
                  <a:cubicBezTo>
                    <a:pt x="7640" y="18092"/>
                    <a:pt x="10208" y="19458"/>
                    <a:pt x="13834" y="19458"/>
                  </a:cubicBezTo>
                  <a:cubicBezTo>
                    <a:pt x="16214" y="19458"/>
                    <a:pt x="17960" y="18345"/>
                    <a:pt x="20352" y="16647"/>
                  </a:cubicBezTo>
                  <a:cubicBezTo>
                    <a:pt x="20620" y="16457"/>
                    <a:pt x="20887" y="16269"/>
                    <a:pt x="21146" y="16088"/>
                  </a:cubicBezTo>
                  <a:lnTo>
                    <a:pt x="21600" y="15767"/>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6" name="Freeform: Shape 13"/>
            <p:cNvSpPr/>
            <p:nvPr/>
          </p:nvSpPr>
          <p:spPr>
            <a:xfrm>
              <a:off x="181940" y="-1"/>
              <a:ext cx="6909864" cy="9753604"/>
            </a:xfrm>
            <a:custGeom>
              <a:avLst/>
              <a:gdLst/>
              <a:ahLst/>
              <a:cxnLst>
                <a:cxn ang="0">
                  <a:pos x="wd2" y="hd2"/>
                </a:cxn>
                <a:cxn ang="5400000">
                  <a:pos x="wd2" y="hd2"/>
                </a:cxn>
                <a:cxn ang="10800000">
                  <a:pos x="wd2" y="hd2"/>
                </a:cxn>
                <a:cxn ang="16200000">
                  <a:pos x="wd2" y="hd2"/>
                </a:cxn>
              </a:cxnLst>
              <a:rect l="0" t="0" r="r" b="b"/>
              <a:pathLst>
                <a:path w="21600" h="21600" extrusionOk="0">
                  <a:moveTo>
                    <a:pt x="17547" y="0"/>
                  </a:moveTo>
                  <a:lnTo>
                    <a:pt x="21600" y="0"/>
                  </a:lnTo>
                  <a:lnTo>
                    <a:pt x="21600" y="1583"/>
                  </a:lnTo>
                  <a:lnTo>
                    <a:pt x="21510" y="1512"/>
                  </a:lnTo>
                  <a:cubicBezTo>
                    <a:pt x="21025" y="1172"/>
                    <a:pt x="20503" y="883"/>
                    <a:pt x="19947" y="649"/>
                  </a:cubicBezTo>
                  <a:cubicBezTo>
                    <a:pt x="19352" y="398"/>
                    <a:pt x="18717" y="208"/>
                    <a:pt x="18047" y="82"/>
                  </a:cubicBezTo>
                  <a:close/>
                  <a:moveTo>
                    <a:pt x="6316" y="0"/>
                  </a:moveTo>
                  <a:lnTo>
                    <a:pt x="14266" y="0"/>
                  </a:lnTo>
                  <a:lnTo>
                    <a:pt x="14166" y="11"/>
                  </a:lnTo>
                  <a:cubicBezTo>
                    <a:pt x="13171" y="143"/>
                    <a:pt x="12166" y="382"/>
                    <a:pt x="11195" y="721"/>
                  </a:cubicBezTo>
                  <a:cubicBezTo>
                    <a:pt x="9660" y="1258"/>
                    <a:pt x="8198" y="2048"/>
                    <a:pt x="6968" y="3006"/>
                  </a:cubicBezTo>
                  <a:cubicBezTo>
                    <a:pt x="5739" y="3962"/>
                    <a:pt x="4734" y="5093"/>
                    <a:pt x="4061" y="6277"/>
                  </a:cubicBezTo>
                  <a:cubicBezTo>
                    <a:pt x="3370" y="7493"/>
                    <a:pt x="3020" y="8757"/>
                    <a:pt x="3020" y="10035"/>
                  </a:cubicBezTo>
                  <a:cubicBezTo>
                    <a:pt x="3020" y="11256"/>
                    <a:pt x="3547" y="11964"/>
                    <a:pt x="4739" y="13449"/>
                  </a:cubicBezTo>
                  <a:cubicBezTo>
                    <a:pt x="5038" y="13821"/>
                    <a:pt x="5346" y="14206"/>
                    <a:pt x="5664" y="14631"/>
                  </a:cubicBezTo>
                  <a:cubicBezTo>
                    <a:pt x="6789" y="16138"/>
                    <a:pt x="7943" y="17209"/>
                    <a:pt x="9194" y="17905"/>
                  </a:cubicBezTo>
                  <a:cubicBezTo>
                    <a:pt x="10519" y="18643"/>
                    <a:pt x="12037" y="19001"/>
                    <a:pt x="13834" y="19001"/>
                  </a:cubicBezTo>
                  <a:cubicBezTo>
                    <a:pt x="14854" y="19001"/>
                    <a:pt x="15802" y="18779"/>
                    <a:pt x="16819" y="18303"/>
                  </a:cubicBezTo>
                  <a:cubicBezTo>
                    <a:pt x="17862" y="17814"/>
                    <a:pt x="18896" y="17100"/>
                    <a:pt x="20042" y="16287"/>
                  </a:cubicBezTo>
                  <a:cubicBezTo>
                    <a:pt x="20311" y="16096"/>
                    <a:pt x="20578" y="15908"/>
                    <a:pt x="20838" y="15727"/>
                  </a:cubicBezTo>
                  <a:lnTo>
                    <a:pt x="21600" y="15188"/>
                  </a:lnTo>
                  <a:lnTo>
                    <a:pt x="21600" y="18660"/>
                  </a:lnTo>
                  <a:lnTo>
                    <a:pt x="20996" y="19083"/>
                  </a:lnTo>
                  <a:cubicBezTo>
                    <a:pt x="19336" y="20225"/>
                    <a:pt x="17654" y="21216"/>
                    <a:pt x="15602" y="21588"/>
                  </a:cubicBezTo>
                  <a:lnTo>
                    <a:pt x="15520" y="21600"/>
                  </a:lnTo>
                  <a:lnTo>
                    <a:pt x="11758" y="21600"/>
                  </a:lnTo>
                  <a:lnTo>
                    <a:pt x="11243" y="21524"/>
                  </a:lnTo>
                  <a:cubicBezTo>
                    <a:pt x="7743" y="20895"/>
                    <a:pt x="5245" y="18957"/>
                    <a:pt x="3165" y="16172"/>
                  </a:cubicBezTo>
                  <a:cubicBezTo>
                    <a:pt x="1629" y="14115"/>
                    <a:pt x="0" y="12704"/>
                    <a:pt x="0" y="10035"/>
                  </a:cubicBezTo>
                  <a:cubicBezTo>
                    <a:pt x="0" y="6032"/>
                    <a:pt x="2540" y="2454"/>
                    <a:pt x="6170" y="91"/>
                  </a:cubicBezTo>
                  <a:close/>
                </a:path>
              </a:pathLst>
            </a:custGeom>
            <a:solidFill>
              <a:srgbClr val="FFFFFF">
                <a:alpha val="30000"/>
              </a:srgbClr>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7" name="Freeform: Shape 14"/>
            <p:cNvSpPr/>
            <p:nvPr/>
          </p:nvSpPr>
          <p:spPr>
            <a:xfrm>
              <a:off x="-1" y="-1"/>
              <a:ext cx="7091805" cy="9753604"/>
            </a:xfrm>
            <a:custGeom>
              <a:avLst/>
              <a:gdLst/>
              <a:ahLst/>
              <a:cxnLst>
                <a:cxn ang="0">
                  <a:pos x="wd2" y="hd2"/>
                </a:cxn>
                <a:cxn ang="5400000">
                  <a:pos x="wd2" y="hd2"/>
                </a:cxn>
                <a:cxn ang="10800000">
                  <a:pos x="wd2" y="hd2"/>
                </a:cxn>
                <a:cxn ang="16200000">
                  <a:pos x="wd2" y="hd2"/>
                </a:cxn>
              </a:cxnLst>
              <a:rect l="0" t="0" r="r" b="b"/>
              <a:pathLst>
                <a:path w="21600" h="21600" extrusionOk="0">
                  <a:moveTo>
                    <a:pt x="4197" y="0"/>
                  </a:moveTo>
                  <a:lnTo>
                    <a:pt x="7299" y="0"/>
                  </a:lnTo>
                  <a:lnTo>
                    <a:pt x="7081" y="132"/>
                  </a:lnTo>
                  <a:cubicBezTo>
                    <a:pt x="6937" y="227"/>
                    <a:pt x="6748" y="352"/>
                    <a:pt x="6561" y="486"/>
                  </a:cubicBezTo>
                  <a:lnTo>
                    <a:pt x="6559" y="488"/>
                  </a:lnTo>
                  <a:cubicBezTo>
                    <a:pt x="6487" y="538"/>
                    <a:pt x="6415" y="590"/>
                    <a:pt x="6345" y="641"/>
                  </a:cubicBezTo>
                  <a:lnTo>
                    <a:pt x="6302" y="672"/>
                  </a:lnTo>
                  <a:cubicBezTo>
                    <a:pt x="6212" y="737"/>
                    <a:pt x="6125" y="802"/>
                    <a:pt x="6052" y="858"/>
                  </a:cubicBezTo>
                  <a:cubicBezTo>
                    <a:pt x="5689" y="1135"/>
                    <a:pt x="5371" y="1396"/>
                    <a:pt x="5079" y="1655"/>
                  </a:cubicBezTo>
                  <a:cubicBezTo>
                    <a:pt x="4442" y="2214"/>
                    <a:pt x="3859" y="2821"/>
                    <a:pt x="3345" y="3459"/>
                  </a:cubicBezTo>
                  <a:cubicBezTo>
                    <a:pt x="3078" y="3789"/>
                    <a:pt x="2830" y="4127"/>
                    <a:pt x="2607" y="4462"/>
                  </a:cubicBezTo>
                  <a:cubicBezTo>
                    <a:pt x="2356" y="4847"/>
                    <a:pt x="2151" y="5197"/>
                    <a:pt x="1978" y="5534"/>
                  </a:cubicBezTo>
                  <a:lnTo>
                    <a:pt x="1978" y="5535"/>
                  </a:lnTo>
                  <a:lnTo>
                    <a:pt x="1977" y="5536"/>
                  </a:lnTo>
                  <a:cubicBezTo>
                    <a:pt x="1926" y="5632"/>
                    <a:pt x="1879" y="5729"/>
                    <a:pt x="1840" y="5812"/>
                  </a:cubicBezTo>
                  <a:lnTo>
                    <a:pt x="1772" y="5951"/>
                  </a:lnTo>
                  <a:lnTo>
                    <a:pt x="1708" y="6091"/>
                  </a:lnTo>
                  <a:lnTo>
                    <a:pt x="1698" y="6113"/>
                  </a:lnTo>
                  <a:cubicBezTo>
                    <a:pt x="1659" y="6202"/>
                    <a:pt x="1621" y="6287"/>
                    <a:pt x="1586" y="6373"/>
                  </a:cubicBezTo>
                  <a:cubicBezTo>
                    <a:pt x="1572" y="6408"/>
                    <a:pt x="1558" y="6444"/>
                    <a:pt x="1543" y="6479"/>
                  </a:cubicBezTo>
                  <a:cubicBezTo>
                    <a:pt x="1517" y="6541"/>
                    <a:pt x="1493" y="6600"/>
                    <a:pt x="1472" y="6660"/>
                  </a:cubicBezTo>
                  <a:lnTo>
                    <a:pt x="1471" y="6661"/>
                  </a:lnTo>
                  <a:lnTo>
                    <a:pt x="1470" y="6663"/>
                  </a:lnTo>
                  <a:cubicBezTo>
                    <a:pt x="1319" y="7054"/>
                    <a:pt x="1193" y="7449"/>
                    <a:pt x="1097" y="7837"/>
                  </a:cubicBezTo>
                  <a:cubicBezTo>
                    <a:pt x="896" y="8637"/>
                    <a:pt x="794" y="9456"/>
                    <a:pt x="795" y="10271"/>
                  </a:cubicBezTo>
                  <a:cubicBezTo>
                    <a:pt x="798" y="10683"/>
                    <a:pt x="840" y="11088"/>
                    <a:pt x="921" y="11471"/>
                  </a:cubicBezTo>
                  <a:cubicBezTo>
                    <a:pt x="1010" y="11876"/>
                    <a:pt x="1139" y="12262"/>
                    <a:pt x="1304" y="12618"/>
                  </a:cubicBezTo>
                  <a:lnTo>
                    <a:pt x="1304" y="12619"/>
                  </a:lnTo>
                  <a:lnTo>
                    <a:pt x="1305" y="12621"/>
                  </a:lnTo>
                  <a:cubicBezTo>
                    <a:pt x="1333" y="12685"/>
                    <a:pt x="1365" y="12748"/>
                    <a:pt x="1398" y="12815"/>
                  </a:cubicBezTo>
                  <a:cubicBezTo>
                    <a:pt x="1411" y="12841"/>
                    <a:pt x="1424" y="12867"/>
                    <a:pt x="1437" y="12894"/>
                  </a:cubicBezTo>
                  <a:cubicBezTo>
                    <a:pt x="1449" y="12916"/>
                    <a:pt x="1460" y="12938"/>
                    <a:pt x="1472" y="12960"/>
                  </a:cubicBezTo>
                  <a:cubicBezTo>
                    <a:pt x="1509" y="13030"/>
                    <a:pt x="1545" y="13095"/>
                    <a:pt x="1583" y="13160"/>
                  </a:cubicBezTo>
                  <a:lnTo>
                    <a:pt x="1585" y="13164"/>
                  </a:lnTo>
                  <a:cubicBezTo>
                    <a:pt x="1673" y="13320"/>
                    <a:pt x="1774" y="13481"/>
                    <a:pt x="1914" y="13688"/>
                  </a:cubicBezTo>
                  <a:cubicBezTo>
                    <a:pt x="2022" y="13850"/>
                    <a:pt x="2139" y="14009"/>
                    <a:pt x="2278" y="14196"/>
                  </a:cubicBezTo>
                  <a:cubicBezTo>
                    <a:pt x="2409" y="14368"/>
                    <a:pt x="2544" y="14536"/>
                    <a:pt x="2672" y="14694"/>
                  </a:cubicBezTo>
                  <a:cubicBezTo>
                    <a:pt x="2834" y="14895"/>
                    <a:pt x="3004" y="15097"/>
                    <a:pt x="3169" y="15293"/>
                  </a:cubicBezTo>
                  <a:cubicBezTo>
                    <a:pt x="3276" y="15422"/>
                    <a:pt x="3388" y="15554"/>
                    <a:pt x="3497" y="15686"/>
                  </a:cubicBezTo>
                  <a:cubicBezTo>
                    <a:pt x="3611" y="15824"/>
                    <a:pt x="3762" y="16005"/>
                    <a:pt x="3912" y="16192"/>
                  </a:cubicBezTo>
                  <a:cubicBezTo>
                    <a:pt x="3984" y="16280"/>
                    <a:pt x="4056" y="16372"/>
                    <a:pt x="4125" y="16461"/>
                  </a:cubicBezTo>
                  <a:cubicBezTo>
                    <a:pt x="4191" y="16545"/>
                    <a:pt x="4253" y="16625"/>
                    <a:pt x="4315" y="16702"/>
                  </a:cubicBezTo>
                  <a:lnTo>
                    <a:pt x="4317" y="16704"/>
                  </a:lnTo>
                  <a:cubicBezTo>
                    <a:pt x="4424" y="16842"/>
                    <a:pt x="4539" y="16980"/>
                    <a:pt x="4650" y="17113"/>
                  </a:cubicBezTo>
                  <a:lnTo>
                    <a:pt x="4714" y="17191"/>
                  </a:lnTo>
                  <a:lnTo>
                    <a:pt x="4747" y="17228"/>
                  </a:lnTo>
                  <a:cubicBezTo>
                    <a:pt x="4871" y="17372"/>
                    <a:pt x="4999" y="17520"/>
                    <a:pt x="5130" y="17662"/>
                  </a:cubicBezTo>
                  <a:cubicBezTo>
                    <a:pt x="5418" y="17976"/>
                    <a:pt x="5714" y="18274"/>
                    <a:pt x="6010" y="18548"/>
                  </a:cubicBezTo>
                  <a:cubicBezTo>
                    <a:pt x="6640" y="19127"/>
                    <a:pt x="7302" y="19623"/>
                    <a:pt x="7978" y="20022"/>
                  </a:cubicBezTo>
                  <a:cubicBezTo>
                    <a:pt x="8361" y="20245"/>
                    <a:pt x="8715" y="20426"/>
                    <a:pt x="9062" y="20574"/>
                  </a:cubicBezTo>
                  <a:lnTo>
                    <a:pt x="9064" y="20574"/>
                  </a:lnTo>
                  <a:cubicBezTo>
                    <a:pt x="9417" y="20729"/>
                    <a:pt x="9802" y="20870"/>
                    <a:pt x="10208" y="20992"/>
                  </a:cubicBezTo>
                  <a:cubicBezTo>
                    <a:pt x="10582" y="21104"/>
                    <a:pt x="10984" y="21201"/>
                    <a:pt x="11403" y="21280"/>
                  </a:cubicBezTo>
                  <a:cubicBezTo>
                    <a:pt x="11595" y="21316"/>
                    <a:pt x="11800" y="21348"/>
                    <a:pt x="12009" y="21375"/>
                  </a:cubicBezTo>
                  <a:cubicBezTo>
                    <a:pt x="12205" y="21401"/>
                    <a:pt x="12410" y="21422"/>
                    <a:pt x="12617" y="21440"/>
                  </a:cubicBezTo>
                  <a:cubicBezTo>
                    <a:pt x="13014" y="21473"/>
                    <a:pt x="13426" y="21490"/>
                    <a:pt x="13877" y="21491"/>
                  </a:cubicBezTo>
                  <a:lnTo>
                    <a:pt x="13940" y="21491"/>
                  </a:lnTo>
                  <a:cubicBezTo>
                    <a:pt x="13968" y="21491"/>
                    <a:pt x="13996" y="21491"/>
                    <a:pt x="14024" y="21491"/>
                  </a:cubicBezTo>
                  <a:cubicBezTo>
                    <a:pt x="14091" y="21491"/>
                    <a:pt x="14141" y="21491"/>
                    <a:pt x="14186" y="21489"/>
                  </a:cubicBezTo>
                  <a:lnTo>
                    <a:pt x="14189" y="21489"/>
                  </a:lnTo>
                  <a:lnTo>
                    <a:pt x="14342" y="21485"/>
                  </a:lnTo>
                  <a:lnTo>
                    <a:pt x="14495" y="21478"/>
                  </a:lnTo>
                  <a:cubicBezTo>
                    <a:pt x="14670" y="21471"/>
                    <a:pt x="14856" y="21456"/>
                    <a:pt x="15096" y="21429"/>
                  </a:cubicBezTo>
                  <a:cubicBezTo>
                    <a:pt x="15879" y="21340"/>
                    <a:pt x="16661" y="21143"/>
                    <a:pt x="17421" y="20843"/>
                  </a:cubicBezTo>
                  <a:cubicBezTo>
                    <a:pt x="17770" y="20708"/>
                    <a:pt x="18130" y="20541"/>
                    <a:pt x="18525" y="20333"/>
                  </a:cubicBezTo>
                  <a:cubicBezTo>
                    <a:pt x="18864" y="20156"/>
                    <a:pt x="19214" y="19952"/>
                    <a:pt x="19596" y="19709"/>
                  </a:cubicBezTo>
                  <a:cubicBezTo>
                    <a:pt x="19910" y="19510"/>
                    <a:pt x="20243" y="19285"/>
                    <a:pt x="20643" y="19000"/>
                  </a:cubicBezTo>
                  <a:cubicBezTo>
                    <a:pt x="20818" y="18876"/>
                    <a:pt x="20995" y="18745"/>
                    <a:pt x="21160" y="18624"/>
                  </a:cubicBezTo>
                  <a:lnTo>
                    <a:pt x="21600" y="18296"/>
                  </a:lnTo>
                  <a:lnTo>
                    <a:pt x="21600" y="21600"/>
                  </a:lnTo>
                  <a:lnTo>
                    <a:pt x="7547" y="21600"/>
                  </a:lnTo>
                  <a:lnTo>
                    <a:pt x="7268" y="21424"/>
                  </a:lnTo>
                  <a:cubicBezTo>
                    <a:pt x="5097" y="20234"/>
                    <a:pt x="3277" y="18535"/>
                    <a:pt x="2006" y="16509"/>
                  </a:cubicBezTo>
                  <a:cubicBezTo>
                    <a:pt x="693" y="14418"/>
                    <a:pt x="0" y="12026"/>
                    <a:pt x="0" y="9590"/>
                  </a:cubicBezTo>
                  <a:cubicBezTo>
                    <a:pt x="0" y="7739"/>
                    <a:pt x="389" y="5942"/>
                    <a:pt x="1156" y="4251"/>
                  </a:cubicBezTo>
                  <a:cubicBezTo>
                    <a:pt x="1805" y="2821"/>
                    <a:pt x="2698" y="1519"/>
                    <a:pt x="3816" y="37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sp>
          <p:nvSpPr>
            <p:cNvPr id="118" name="Freeform: Shape 15"/>
            <p:cNvSpPr/>
            <p:nvPr/>
          </p:nvSpPr>
          <p:spPr>
            <a:xfrm>
              <a:off x="244413" y="-1"/>
              <a:ext cx="6847390" cy="9753604"/>
            </a:xfrm>
            <a:custGeom>
              <a:avLst/>
              <a:gdLst/>
              <a:ahLst/>
              <a:cxnLst>
                <a:cxn ang="0">
                  <a:pos x="wd2" y="hd2"/>
                </a:cxn>
                <a:cxn ang="5400000">
                  <a:pos x="wd2" y="hd2"/>
                </a:cxn>
                <a:cxn ang="10800000">
                  <a:pos x="wd2" y="hd2"/>
                </a:cxn>
                <a:cxn ang="16200000">
                  <a:pos x="wd2" y="hd2"/>
                </a:cxn>
              </a:cxnLst>
              <a:rect l="0" t="0" r="r" b="b"/>
              <a:pathLst>
                <a:path w="21600" h="21600" extrusionOk="0">
                  <a:moveTo>
                    <a:pt x="21600" y="19768"/>
                  </a:moveTo>
                  <a:lnTo>
                    <a:pt x="21600" y="21600"/>
                  </a:lnTo>
                  <a:lnTo>
                    <a:pt x="18093" y="21600"/>
                  </a:lnTo>
                  <a:lnTo>
                    <a:pt x="18594" y="21415"/>
                  </a:lnTo>
                  <a:cubicBezTo>
                    <a:pt x="19612" y="21012"/>
                    <a:pt x="20567" y="20496"/>
                    <a:pt x="21441" y="19885"/>
                  </a:cubicBezTo>
                  <a:close/>
                  <a:moveTo>
                    <a:pt x="0" y="12423"/>
                  </a:moveTo>
                  <a:lnTo>
                    <a:pt x="107" y="12857"/>
                  </a:lnTo>
                  <a:cubicBezTo>
                    <a:pt x="1170" y="16726"/>
                    <a:pt x="4125" y="19883"/>
                    <a:pt x="7994" y="21415"/>
                  </a:cubicBezTo>
                  <a:lnTo>
                    <a:pt x="8495" y="21600"/>
                  </a:lnTo>
                  <a:lnTo>
                    <a:pt x="0" y="21600"/>
                  </a:lnTo>
                  <a:close/>
                  <a:moveTo>
                    <a:pt x="0" y="0"/>
                  </a:moveTo>
                  <a:lnTo>
                    <a:pt x="4442" y="0"/>
                  </a:lnTo>
                  <a:lnTo>
                    <a:pt x="3666" y="660"/>
                  </a:lnTo>
                  <a:cubicBezTo>
                    <a:pt x="1972" y="2245"/>
                    <a:pt x="723" y="4247"/>
                    <a:pt x="107" y="6486"/>
                  </a:cubicBezTo>
                  <a:lnTo>
                    <a:pt x="0" y="6921"/>
                  </a:lnTo>
                  <a:close/>
                </a:path>
              </a:pathLst>
            </a:cu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p>
          </p:txBody>
        </p:sp>
      </p:grpSp>
      <p:grpSp>
        <p:nvGrpSpPr>
          <p:cNvPr id="123" name="Group 4"/>
          <p:cNvGrpSpPr/>
          <p:nvPr/>
        </p:nvGrpSpPr>
        <p:grpSpPr>
          <a:xfrm>
            <a:off x="4116127" y="1739519"/>
            <a:ext cx="6352994" cy="6274560"/>
            <a:chOff x="0" y="0"/>
            <a:chExt cx="6352993" cy="6274557"/>
          </a:xfrm>
        </p:grpSpPr>
        <p:pic>
          <p:nvPicPr>
            <p:cNvPr id="121" name="Picture 1" descr="Picture 1"/>
            <p:cNvPicPr>
              <a:picLocks noChangeAspect="1"/>
            </p:cNvPicPr>
            <p:nvPr/>
          </p:nvPicPr>
          <p:blipFill>
            <a:blip r:embed="rId3">
              <a:alphaModFix amt="15000"/>
            </a:blip>
            <a:stretch>
              <a:fillRect/>
            </a:stretch>
          </p:blipFill>
          <p:spPr>
            <a:xfrm>
              <a:off x="0" y="0"/>
              <a:ext cx="6352994" cy="6274557"/>
            </a:xfrm>
            <a:prstGeom prst="rect">
              <a:avLst/>
            </a:prstGeom>
            <a:ln w="12700" cap="flat">
              <a:noFill/>
              <a:miter lim="400000"/>
            </a:ln>
            <a:effectLst/>
          </p:spPr>
        </p:pic>
        <p:pic>
          <p:nvPicPr>
            <p:cNvPr id="122" name="Picture 2" descr="Picture 2"/>
            <p:cNvPicPr>
              <a:picLocks noChangeAspect="1"/>
            </p:cNvPicPr>
            <p:nvPr/>
          </p:nvPicPr>
          <p:blipFill>
            <a:blip r:embed="rId4">
              <a:alphaModFix amt="31000"/>
            </a:blip>
            <a:stretch>
              <a:fillRect/>
            </a:stretch>
          </p:blipFill>
          <p:spPr>
            <a:xfrm>
              <a:off x="5078862" y="5836406"/>
              <a:ext cx="1085852" cy="438152"/>
            </a:xfrm>
            <a:prstGeom prst="rect">
              <a:avLst/>
            </a:prstGeom>
            <a:ln w="12700" cap="flat">
              <a:noFill/>
              <a:miter lim="400000"/>
            </a:ln>
            <a:effectLst/>
          </p:spPr>
        </p:pic>
      </p:grpSp>
      <p:sp>
        <p:nvSpPr>
          <p:cNvPr id="14" name="Title">
            <a:extLst>
              <a:ext uri="{FF2B5EF4-FFF2-40B4-BE49-F238E27FC236}">
                <a16:creationId xmlns:a16="http://schemas.microsoft.com/office/drawing/2014/main" id="{3C061DAD-A321-B329-51B4-B3EC32CD3D77}"/>
              </a:ext>
            </a:extLst>
          </p:cNvPr>
          <p:cNvSpPr txBox="1">
            <a:spLocks noGrp="1"/>
          </p:cNvSpPr>
          <p:nvPr>
            <p:ph type="title"/>
          </p:nvPr>
        </p:nvSpPr>
        <p:spPr>
          <a:xfrm>
            <a:off x="654677" y="1902992"/>
            <a:ext cx="5126399" cy="6795735"/>
          </a:xfrm>
          <a:prstGeom prst="rect">
            <a:avLst/>
          </a:prstGeom>
        </p:spPr>
        <p:txBody>
          <a:bodyPr lIns="45718" tIns="45718" rIns="45718" bIns="45718" anchor="t">
            <a:normAutofit/>
          </a:bodyPr>
          <a:lstStyle/>
          <a:p>
            <a:pPr algn="l" defTabSz="557508">
              <a:lnSpc>
                <a:spcPct val="90000"/>
              </a:lnSpc>
              <a:defRPr sz="2613"/>
            </a:pPr>
            <a:r>
              <a:rPr lang="en-GB" sz="2400" dirty="0"/>
              <a:t>Welcome</a:t>
            </a:r>
            <a:br>
              <a:rPr lang="en-GB" sz="2400" dirty="0"/>
            </a:br>
            <a:br>
              <a:rPr lang="en-GB" sz="2400" dirty="0"/>
            </a:br>
            <a:r>
              <a:rPr lang="en-GB" sz="2400" dirty="0"/>
              <a:t>Annual Report</a:t>
            </a:r>
            <a:br>
              <a:rPr lang="en-GB" sz="2400" dirty="0"/>
            </a:br>
            <a:br>
              <a:rPr lang="en-GB" sz="2400" dirty="0"/>
            </a:br>
            <a:r>
              <a:rPr lang="en-GB" sz="2400" dirty="0"/>
              <a:t>Proposed changes to Constitution</a:t>
            </a:r>
            <a:br>
              <a:rPr lang="en-GB" sz="2400" dirty="0"/>
            </a:br>
            <a:br>
              <a:rPr lang="en-GB" sz="2400" dirty="0"/>
            </a:br>
            <a:r>
              <a:rPr lang="en-GB" sz="2400" dirty="0"/>
              <a:t>Election to Committee – </a:t>
            </a:r>
            <a:r>
              <a:rPr lang="en-GB" sz="2400" dirty="0" err="1"/>
              <a:t>Yr</a:t>
            </a:r>
            <a:r>
              <a:rPr lang="en-GB" sz="2400" dirty="0"/>
              <a:t> #3</a:t>
            </a:r>
            <a:br>
              <a:rPr lang="en-GB" sz="2400" dirty="0"/>
            </a:br>
            <a:br>
              <a:rPr lang="en-GB" sz="2400" dirty="0"/>
            </a:br>
            <a:r>
              <a:rPr lang="en-GB" sz="2400" dirty="0"/>
              <a:t>Election to Committee – Other Roles </a:t>
            </a:r>
            <a:br>
              <a:rPr lang="en-GB" sz="2400" dirty="0"/>
            </a:br>
            <a:br>
              <a:rPr lang="en-GB" sz="2400" dirty="0"/>
            </a:br>
            <a:r>
              <a:rPr lang="en-GB" sz="2400" dirty="0"/>
              <a:t>Plans for 2022 – 2023</a:t>
            </a:r>
            <a:br>
              <a:rPr lang="en-GB" sz="2400" dirty="0"/>
            </a:br>
            <a:br>
              <a:rPr lang="en-GB" sz="2400" dirty="0"/>
            </a:br>
            <a:r>
              <a:rPr lang="en-GB" sz="2400" dirty="0"/>
              <a:t>AOB</a:t>
            </a:r>
            <a:br>
              <a:rPr lang="en-GB" sz="2400" dirty="0"/>
            </a:br>
            <a:endParaRPr sz="2400" dirty="0"/>
          </a:p>
        </p:txBody>
      </p:sp>
    </p:spTree>
    <p:extLst>
      <p:ext uri="{BB962C8B-B14F-4D97-AF65-F5344CB8AC3E}">
        <p14:creationId xmlns:p14="http://schemas.microsoft.com/office/powerpoint/2010/main" val="118193184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955</TotalTime>
  <Words>4288</Words>
  <Application>Microsoft Office PowerPoint</Application>
  <PresentationFormat>Custom</PresentationFormat>
  <Paragraphs>547</Paragraphs>
  <Slides>40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Helvetica</vt:lpstr>
      <vt:lpstr>Helvetica Light</vt:lpstr>
      <vt:lpstr>Helvetica Neue</vt:lpstr>
      <vt:lpstr>Helvetica Neue Light</vt:lpstr>
      <vt:lpstr>Helvetica Neue Medium</vt:lpstr>
      <vt:lpstr>Segoe UI</vt:lpstr>
      <vt:lpstr>Symbol</vt:lpstr>
      <vt:lpstr>White</vt:lpstr>
      <vt:lpstr>Office Theme</vt:lpstr>
      <vt:lpstr>Welcome</vt:lpstr>
      <vt:lpstr>PowerPoint Presentation</vt:lpstr>
      <vt:lpstr>Annual General Meeting &amp; Rider Celebration2022  Sunday 8 May 2022 1000 - 1200</vt:lpstr>
      <vt:lpstr> </vt:lpstr>
      <vt:lpstr> </vt:lpstr>
      <vt:lpstr> </vt:lpstr>
      <vt:lpstr> </vt:lpstr>
      <vt:lpstr> </vt:lpstr>
      <vt:lpstr>Welcome  Annual Report  Proposed changes to Constitution  Election to Committee – Yr #3  Election to Committee – Other Roles   Plans for 2022 – 2023  AOB </vt:lpstr>
      <vt:lpstr>Who Are We?</vt:lpstr>
      <vt:lpstr>Annual Report 2021-2022</vt:lpstr>
      <vt:lpstr>PowerPoint Presentation</vt:lpstr>
      <vt:lpstr>PowerPoint Presentation</vt:lpstr>
      <vt:lpstr>PowerPoint Presentation</vt:lpstr>
      <vt:lpstr>Chair’s Report</vt:lpstr>
      <vt:lpstr>Sulis Scorpions - A Vision for the future</vt:lpstr>
      <vt:lpstr>PowerPoint Presentation</vt:lpstr>
      <vt:lpstr>Membership Secretary Report 2022</vt:lpstr>
      <vt:lpstr>PowerPoint Presentation</vt:lpstr>
      <vt:lpstr>Coaching Groups and Racing </vt:lpstr>
      <vt:lpstr> </vt:lpstr>
      <vt:lpstr>PowerPoint Presentation</vt:lpstr>
      <vt:lpstr>CLUB WELFARE</vt:lpstr>
      <vt:lpstr>VOLUNTEERS</vt:lpstr>
      <vt:lpstr>PowerPoint Presentation</vt:lpstr>
      <vt:lpstr>Constitutional Updates</vt:lpstr>
      <vt:lpstr>PowerPoint Presentation</vt:lpstr>
      <vt:lpstr>PowerPoint Presentation</vt:lpstr>
      <vt:lpstr>Election to Committee</vt:lpstr>
      <vt:lpstr>PowerPoint Presentation</vt:lpstr>
      <vt:lpstr>PowerPoint Presentation</vt:lpstr>
      <vt:lpstr>PowerPoint Presentation</vt:lpstr>
      <vt:lpstr>Sulis Scorpions - A Vision for the future</vt:lpstr>
      <vt:lpstr>PowerPoint Presentation</vt:lpstr>
      <vt:lpstr>Objectives, Outputs and Activities</vt:lpstr>
      <vt:lpstr>Objectives, Outputs and Activities</vt:lpstr>
      <vt:lpstr>Objectives, Outputs and Activities</vt:lpstr>
      <vt:lpstr>Objectives, Outputs and Activities</vt:lpstr>
      <vt:lpstr>Objectives, Outputs and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Crowther</dc:creator>
  <cp:lastModifiedBy>Chris Crowther</cp:lastModifiedBy>
  <cp:revision>5</cp:revision>
  <dcterms:modified xsi:type="dcterms:W3CDTF">2022-05-09T17:59:16Z</dcterms:modified>
</cp:coreProperties>
</file>